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5"/>
  </p:notesMasterIdLst>
  <p:handoutMasterIdLst>
    <p:handoutMasterId r:id="rId36"/>
  </p:handoutMasterIdLst>
  <p:sldIdLst>
    <p:sldId id="314" r:id="rId5"/>
    <p:sldId id="323" r:id="rId6"/>
    <p:sldId id="328" r:id="rId7"/>
    <p:sldId id="327" r:id="rId8"/>
    <p:sldId id="347" r:id="rId9"/>
    <p:sldId id="348" r:id="rId10"/>
    <p:sldId id="351" r:id="rId11"/>
    <p:sldId id="354" r:id="rId12"/>
    <p:sldId id="355" r:id="rId13"/>
    <p:sldId id="357" r:id="rId14"/>
    <p:sldId id="356" r:id="rId15"/>
    <p:sldId id="350" r:id="rId16"/>
    <p:sldId id="378" r:id="rId17"/>
    <p:sldId id="353" r:id="rId18"/>
    <p:sldId id="372" r:id="rId19"/>
    <p:sldId id="374" r:id="rId20"/>
    <p:sldId id="384" r:id="rId21"/>
    <p:sldId id="385" r:id="rId22"/>
    <p:sldId id="373" r:id="rId23"/>
    <p:sldId id="366" r:id="rId24"/>
    <p:sldId id="349" r:id="rId25"/>
    <p:sldId id="352" r:id="rId26"/>
    <p:sldId id="379" r:id="rId27"/>
    <p:sldId id="346" r:id="rId28"/>
    <p:sldId id="343" r:id="rId29"/>
    <p:sldId id="386" r:id="rId30"/>
    <p:sldId id="387" r:id="rId31"/>
    <p:sldId id="388" r:id="rId32"/>
    <p:sldId id="389" r:id="rId33"/>
    <p:sldId id="383"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1"/>
    <a:srgbClr val="990000"/>
    <a:srgbClr val="FF9F9F"/>
    <a:srgbClr val="690304"/>
    <a:srgbClr val="B55151"/>
    <a:srgbClr val="31526A"/>
    <a:srgbClr val="C6BFBB"/>
    <a:srgbClr val="969696"/>
    <a:srgbClr val="9E9A95"/>
    <a:srgbClr val="382E2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5E7754-3CCB-4EB6-A865-EED3AA3D0978}" v="4" dt="2022-12-08T17:05:59.80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02" autoAdjust="0"/>
    <p:restoredTop sz="94379" autoAdjust="0"/>
  </p:normalViewPr>
  <p:slideViewPr>
    <p:cSldViewPr snapToGrid="0" snapToObjects="1">
      <p:cViewPr varScale="1">
        <p:scale>
          <a:sx n="148" d="100"/>
          <a:sy n="148" d="100"/>
        </p:scale>
        <p:origin x="696" y="176"/>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12/27/22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12/27/22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633304" y="-64837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userDrawn="1">
            <p:ph type="title" hasCustomPrompt="1"/>
          </p:nvPr>
        </p:nvSpPr>
        <p:spPr>
          <a:xfrm>
            <a:off x="502903" y="2766523"/>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title of presentation</a:t>
            </a:r>
          </a:p>
        </p:txBody>
      </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dirty="0"/>
              <a:t>INDIANA UNIVERSITY ALUMNI ASSOCIATION</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SCHOOL, DEPARTMENT, OR UNIT</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2425" y="581278"/>
            <a:ext cx="1289146" cy="1415797"/>
          </a:xfrm>
          <a:prstGeom prst="rect">
            <a:avLst/>
          </a:prstGeom>
        </p:spPr>
      </p:pic>
    </p:spTree>
    <p:extLst>
      <p:ext uri="{BB962C8B-B14F-4D97-AF65-F5344CB8AC3E}">
        <p14:creationId xmlns:p14="http://schemas.microsoft.com/office/powerpoint/2010/main" val="125665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03278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759070"/>
            <a:ext cx="8004391"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ALUMNI ASSOCIATION</a:t>
              </a:r>
            </a:p>
          </p:txBody>
        </p:sp>
      </p:gr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73058" y="0"/>
            <a:ext cx="3570941" cy="5143500"/>
          </a:xfrm>
        </p:spPr>
        <p:txBody>
          <a:bodyPr/>
          <a:lstStyle/>
          <a:p>
            <a:r>
              <a:rPr lang="en-US"/>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23" name="Rectangle 22"/>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ALUMNI ASSOCIATION</a:t>
              </a:r>
            </a:p>
          </p:txBody>
        </p:sp>
      </p:gr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09" y="0"/>
            <a:ext cx="3570941" cy="5143500"/>
          </a:xfrm>
        </p:spPr>
        <p:txBody>
          <a:bodyPr/>
          <a:lstStyle/>
          <a:p>
            <a:r>
              <a:rPr lang="en-US"/>
              <a:t>Click icon to add picture</a:t>
            </a:r>
            <a:endParaRPr lang="en-US" dirty="0"/>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ALUMNI ASSOCIATION</a:t>
              </a:r>
            </a:p>
          </p:txBody>
        </p:sp>
      </p:gr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ALUMNI ASSOCIATION</a:t>
              </a:r>
            </a:p>
          </p:txBody>
        </p:sp>
      </p:gr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3819" y="4514843"/>
            <a:ext cx="684581" cy="751837"/>
          </a:xfrm>
          <a:prstGeom prst="rect">
            <a:avLst/>
          </a:prstGeom>
        </p:spPr>
      </p:pic>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2970" y="4033752"/>
            <a:ext cx="950924" cy="1044347"/>
          </a:xfrm>
          <a:prstGeom prst="rect">
            <a:avLst/>
          </a:prstGeom>
        </p:spPr>
      </p:pic>
      <p:pic>
        <p:nvPicPr>
          <p:cNvPr id="4" name="Picture 3">
            <a:extLst>
              <a:ext uri="{FF2B5EF4-FFF2-40B4-BE49-F238E27FC236}">
                <a16:creationId xmlns:a16="http://schemas.microsoft.com/office/drawing/2014/main" id="{F1F59845-C2D5-2B41-B9C1-2DF6B342BC2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1042" y="4244550"/>
            <a:ext cx="3606360" cy="612973"/>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7" Type="http://schemas.openxmlformats.org/officeDocument/2006/relationships/hyperlink" Target="https://medium.com/edureka/tensorflow-image-classification-19b63b7bfd95" TargetMode="External"/><Relationship Id="rId2" Type="http://schemas.openxmlformats.org/officeDocument/2006/relationships/hyperlink" Target="https://www.researchgate.net/publication/352846889_DCNN-Based_Vegetable_Image_Classification_Using_Transfer_Learning_A_Comparative_Study" TargetMode="External"/><Relationship Id="rId1" Type="http://schemas.openxmlformats.org/officeDocument/2006/relationships/slideLayout" Target="../slideLayouts/slideLayout3.xml"/><Relationship Id="rId6" Type="http://schemas.openxmlformats.org/officeDocument/2006/relationships/hyperlink" Target="https://www.tensorflow.org/tutorials/images/classification" TargetMode="External"/><Relationship Id="rId5" Type="http://schemas.openxmlformats.org/officeDocument/2006/relationships/hyperlink" Target="http://vision.stanford.edu/documents/DengBergLiFei-Fei_ECCV2010.pdf" TargetMode="External"/><Relationship Id="rId4" Type="http://schemas.openxmlformats.org/officeDocument/2006/relationships/hyperlink" Target="https://www.kaggle.com/datasets/misrakahmed/vegetable-image-dataset?datasetId=1817999&amp;sortBy=voteCoun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70" y="1901027"/>
            <a:ext cx="7490477" cy="713596"/>
          </a:xfrm>
        </p:spPr>
        <p:txBody>
          <a:bodyPr>
            <a:normAutofit/>
          </a:bodyPr>
          <a:lstStyle/>
          <a:p>
            <a:r>
              <a:rPr lang="en-US" sz="3000" dirty="0"/>
              <a:t>VEGETABLE IMAGE CLASSIFICATION</a:t>
            </a:r>
          </a:p>
        </p:txBody>
      </p:sp>
      <p:sp>
        <p:nvSpPr>
          <p:cNvPr id="3" name="Text Placeholder 2"/>
          <p:cNvSpPr>
            <a:spLocks noGrp="1"/>
          </p:cNvSpPr>
          <p:nvPr>
            <p:ph type="body" sz="quarter" idx="10"/>
          </p:nvPr>
        </p:nvSpPr>
        <p:spPr>
          <a:xfrm>
            <a:off x="259158" y="4765946"/>
            <a:ext cx="7734222" cy="277654"/>
          </a:xfrm>
        </p:spPr>
        <p:txBody>
          <a:bodyPr/>
          <a:lstStyle/>
          <a:p>
            <a:r>
              <a:rPr lang="en-US" sz="1200" dirty="0"/>
              <a:t>INDIANA UNIVERSITY BLOOMINGTON</a:t>
            </a:r>
          </a:p>
        </p:txBody>
      </p:sp>
      <p:sp>
        <p:nvSpPr>
          <p:cNvPr id="4" name="Text Placeholder 3"/>
          <p:cNvSpPr>
            <a:spLocks noGrp="1"/>
          </p:cNvSpPr>
          <p:nvPr>
            <p:ph type="body" sz="quarter" idx="11"/>
          </p:nvPr>
        </p:nvSpPr>
        <p:spPr>
          <a:xfrm>
            <a:off x="320070" y="2753449"/>
            <a:ext cx="7673310" cy="401231"/>
          </a:xfrm>
        </p:spPr>
        <p:txBody>
          <a:bodyPr/>
          <a:lstStyle/>
          <a:p>
            <a:r>
              <a:rPr lang="en-US" dirty="0"/>
              <a:t>INTRO TO INTELLIGENT SYSTEMS</a:t>
            </a:r>
          </a:p>
        </p:txBody>
      </p:sp>
      <p:sp>
        <p:nvSpPr>
          <p:cNvPr id="5" name="TextBox 4">
            <a:extLst>
              <a:ext uri="{FF2B5EF4-FFF2-40B4-BE49-F238E27FC236}">
                <a16:creationId xmlns:a16="http://schemas.microsoft.com/office/drawing/2014/main" id="{4D22A6D5-0BCA-4B3B-459E-AACD7D73595F}"/>
              </a:ext>
            </a:extLst>
          </p:cNvPr>
          <p:cNvSpPr txBox="1"/>
          <p:nvPr/>
        </p:nvSpPr>
        <p:spPr>
          <a:xfrm>
            <a:off x="5810398" y="3565617"/>
            <a:ext cx="2454518" cy="923330"/>
          </a:xfrm>
          <a:prstGeom prst="rect">
            <a:avLst/>
          </a:prstGeom>
          <a:noFill/>
        </p:spPr>
        <p:txBody>
          <a:bodyPr wrap="none" rtlCol="0">
            <a:spAutoFit/>
          </a:bodyPr>
          <a:lstStyle/>
          <a:p>
            <a:r>
              <a:rPr lang="en-US" dirty="0">
                <a:solidFill>
                  <a:schemeClr val="bg1"/>
                </a:solidFill>
              </a:rPr>
              <a:t>Sri </a:t>
            </a:r>
            <a:r>
              <a:rPr lang="en-US" dirty="0" err="1">
                <a:solidFill>
                  <a:schemeClr val="bg1"/>
                </a:solidFill>
              </a:rPr>
              <a:t>Rashmitha</a:t>
            </a:r>
            <a:r>
              <a:rPr lang="en-US" dirty="0">
                <a:solidFill>
                  <a:schemeClr val="bg1"/>
                </a:solidFill>
              </a:rPr>
              <a:t> Boya</a:t>
            </a:r>
          </a:p>
          <a:p>
            <a:r>
              <a:rPr lang="en-US" dirty="0">
                <a:solidFill>
                  <a:schemeClr val="bg1"/>
                </a:solidFill>
              </a:rPr>
              <a:t>Shyam Kumar Kanuru</a:t>
            </a:r>
          </a:p>
          <a:p>
            <a:r>
              <a:rPr lang="en-US" dirty="0" err="1">
                <a:solidFill>
                  <a:schemeClr val="bg1"/>
                </a:solidFill>
              </a:rPr>
              <a:t>Ritwik</a:t>
            </a:r>
            <a:r>
              <a:rPr lang="en-US" dirty="0">
                <a:solidFill>
                  <a:schemeClr val="bg1"/>
                </a:solidFill>
              </a:rPr>
              <a:t> </a:t>
            </a:r>
            <a:r>
              <a:rPr lang="en-US" dirty="0" err="1">
                <a:solidFill>
                  <a:schemeClr val="bg1"/>
                </a:solidFill>
              </a:rPr>
              <a:t>Budhiraja</a:t>
            </a:r>
            <a:endParaRPr lang="en-US" dirty="0">
              <a:solidFill>
                <a:schemeClr val="bg1"/>
              </a:solidFill>
            </a:endParaRPr>
          </a:p>
        </p:txBody>
      </p:sp>
      <p:sp>
        <p:nvSpPr>
          <p:cNvPr id="11" name="Text Placeholder 3">
            <a:extLst>
              <a:ext uri="{FF2B5EF4-FFF2-40B4-BE49-F238E27FC236}">
                <a16:creationId xmlns:a16="http://schemas.microsoft.com/office/drawing/2014/main" id="{2C6B1704-EC1E-9D2F-C896-D522A0F3BBC5}"/>
              </a:ext>
            </a:extLst>
          </p:cNvPr>
          <p:cNvSpPr txBox="1">
            <a:spLocks/>
          </p:cNvSpPr>
          <p:nvPr/>
        </p:nvSpPr>
        <p:spPr>
          <a:xfrm>
            <a:off x="320070" y="3019048"/>
            <a:ext cx="2834610" cy="401231"/>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ENGR-E 503</a:t>
            </a:r>
          </a:p>
        </p:txBody>
      </p:sp>
    </p:spTree>
    <p:extLst>
      <p:ext uri="{BB962C8B-B14F-4D97-AF65-F5344CB8AC3E}">
        <p14:creationId xmlns:p14="http://schemas.microsoft.com/office/powerpoint/2010/main" val="9190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0DB445B-44F4-6604-BBD7-8A75A5B7E42B}"/>
              </a:ext>
            </a:extLst>
          </p:cNvPr>
          <p:cNvSpPr/>
          <p:nvPr/>
        </p:nvSpPr>
        <p:spPr>
          <a:xfrm>
            <a:off x="276631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B034675-4EAF-7E65-E496-D4C81F93BC08}"/>
              </a:ext>
            </a:extLst>
          </p:cNvPr>
          <p:cNvSpPr/>
          <p:nvPr/>
        </p:nvSpPr>
        <p:spPr>
          <a:xfrm rot="10800000" flipV="1">
            <a:off x="3519596" y="683345"/>
            <a:ext cx="2103120" cy="100584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CNN</a:t>
            </a:r>
          </a:p>
        </p:txBody>
      </p:sp>
      <p:sp>
        <p:nvSpPr>
          <p:cNvPr id="20" name="Rectangle 19">
            <a:extLst>
              <a:ext uri="{FF2B5EF4-FFF2-40B4-BE49-F238E27FC236}">
                <a16:creationId xmlns:a16="http://schemas.microsoft.com/office/drawing/2014/main" id="{EC1CEE9B-BC34-9162-1819-B45C12B9DB5B}"/>
              </a:ext>
            </a:extLst>
          </p:cNvPr>
          <p:cNvSpPr/>
          <p:nvPr/>
        </p:nvSpPr>
        <p:spPr>
          <a:xfrm rot="10800000" flipV="1">
            <a:off x="1035586" y="3751899"/>
            <a:ext cx="1663745" cy="59436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Evaluation</a:t>
            </a:r>
          </a:p>
        </p:txBody>
      </p:sp>
      <p:sp>
        <p:nvSpPr>
          <p:cNvPr id="21" name="Rectangle 20">
            <a:extLst>
              <a:ext uri="{FF2B5EF4-FFF2-40B4-BE49-F238E27FC236}">
                <a16:creationId xmlns:a16="http://schemas.microsoft.com/office/drawing/2014/main" id="{183E2603-8B90-BB41-8665-D74BC7D436F1}"/>
              </a:ext>
            </a:extLst>
          </p:cNvPr>
          <p:cNvSpPr/>
          <p:nvPr/>
        </p:nvSpPr>
        <p:spPr>
          <a:xfrm rot="10800000" flipV="1">
            <a:off x="1035588" y="2836009"/>
            <a:ext cx="1663745" cy="59436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Testing</a:t>
            </a:r>
          </a:p>
        </p:txBody>
      </p:sp>
      <p:sp>
        <p:nvSpPr>
          <p:cNvPr id="22" name="Rectangle 21">
            <a:extLst>
              <a:ext uri="{FF2B5EF4-FFF2-40B4-BE49-F238E27FC236}">
                <a16:creationId xmlns:a16="http://schemas.microsoft.com/office/drawing/2014/main" id="{E5F641CC-FE2A-A54C-3B79-0C3047FB2491}"/>
              </a:ext>
            </a:extLst>
          </p:cNvPr>
          <p:cNvSpPr/>
          <p:nvPr/>
        </p:nvSpPr>
        <p:spPr>
          <a:xfrm rot="10800000" flipV="1">
            <a:off x="1035588" y="1954449"/>
            <a:ext cx="1663745" cy="59436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Modelling</a:t>
            </a:r>
          </a:p>
        </p:txBody>
      </p:sp>
      <p:sp>
        <p:nvSpPr>
          <p:cNvPr id="23" name="Rectangle 22">
            <a:extLst>
              <a:ext uri="{FF2B5EF4-FFF2-40B4-BE49-F238E27FC236}">
                <a16:creationId xmlns:a16="http://schemas.microsoft.com/office/drawing/2014/main" id="{ECB9BD86-D868-484F-7A0C-D99E1750D33A}"/>
              </a:ext>
            </a:extLst>
          </p:cNvPr>
          <p:cNvSpPr/>
          <p:nvPr/>
        </p:nvSpPr>
        <p:spPr>
          <a:xfrm rot="10800000" flipV="1">
            <a:off x="1035588" y="1059181"/>
            <a:ext cx="1663745" cy="59436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Data Preprocessing</a:t>
            </a:r>
          </a:p>
        </p:txBody>
      </p:sp>
      <p:sp>
        <p:nvSpPr>
          <p:cNvPr id="24" name="Rectangle 23">
            <a:extLst>
              <a:ext uri="{FF2B5EF4-FFF2-40B4-BE49-F238E27FC236}">
                <a16:creationId xmlns:a16="http://schemas.microsoft.com/office/drawing/2014/main" id="{00B495DA-8093-C302-1BFB-868A5FCB241E}"/>
              </a:ext>
            </a:extLst>
          </p:cNvPr>
          <p:cNvSpPr/>
          <p:nvPr/>
        </p:nvSpPr>
        <p:spPr>
          <a:xfrm rot="10800000" flipV="1">
            <a:off x="1003784" y="253143"/>
            <a:ext cx="1663745" cy="59436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EDA</a:t>
            </a:r>
          </a:p>
        </p:txBody>
      </p:sp>
      <p:sp>
        <p:nvSpPr>
          <p:cNvPr id="25" name="Rectangle 24">
            <a:extLst>
              <a:ext uri="{FF2B5EF4-FFF2-40B4-BE49-F238E27FC236}">
                <a16:creationId xmlns:a16="http://schemas.microsoft.com/office/drawing/2014/main" id="{42249F7F-E3BF-00E7-1178-1952A22F7688}"/>
              </a:ext>
            </a:extLst>
          </p:cNvPr>
          <p:cNvSpPr/>
          <p:nvPr/>
        </p:nvSpPr>
        <p:spPr>
          <a:xfrm rot="10800000" flipV="1">
            <a:off x="3519596" y="2921616"/>
            <a:ext cx="2103120" cy="100584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Transfer </a:t>
            </a:r>
          </a:p>
          <a:p>
            <a:pPr algn="ctr"/>
            <a:r>
              <a:rPr lang="en-US" dirty="0"/>
              <a:t>Learning</a:t>
            </a:r>
          </a:p>
        </p:txBody>
      </p:sp>
      <p:sp>
        <p:nvSpPr>
          <p:cNvPr id="26" name="Rectangle 25">
            <a:extLst>
              <a:ext uri="{FF2B5EF4-FFF2-40B4-BE49-F238E27FC236}">
                <a16:creationId xmlns:a16="http://schemas.microsoft.com/office/drawing/2014/main" id="{8B0ED3F3-3D3A-9BE1-53BE-EF2C2EE5DCCB}"/>
              </a:ext>
            </a:extLst>
          </p:cNvPr>
          <p:cNvSpPr/>
          <p:nvPr/>
        </p:nvSpPr>
        <p:spPr>
          <a:xfrm rot="10800000" flipV="1">
            <a:off x="6474783" y="875938"/>
            <a:ext cx="1663745" cy="594360"/>
          </a:xfrm>
          <a:prstGeom prst="rect">
            <a:avLst/>
          </a:prstGeom>
          <a:solidFill>
            <a:schemeClr val="accent3">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Inc Layers</a:t>
            </a:r>
          </a:p>
        </p:txBody>
      </p:sp>
      <p:sp>
        <p:nvSpPr>
          <p:cNvPr id="27" name="Rectangle 26">
            <a:extLst>
              <a:ext uri="{FF2B5EF4-FFF2-40B4-BE49-F238E27FC236}">
                <a16:creationId xmlns:a16="http://schemas.microsoft.com/office/drawing/2014/main" id="{9B5C9459-F24E-DC0F-31C4-26DF1732340E}"/>
              </a:ext>
            </a:extLst>
          </p:cNvPr>
          <p:cNvSpPr/>
          <p:nvPr/>
        </p:nvSpPr>
        <p:spPr>
          <a:xfrm rot="10800000" flipV="1">
            <a:off x="6491218" y="3833124"/>
            <a:ext cx="1663745" cy="594360"/>
          </a:xfrm>
          <a:prstGeom prst="rect">
            <a:avLst/>
          </a:prstGeom>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MobileNet</a:t>
            </a:r>
            <a:endParaRPr lang="en-US" dirty="0"/>
          </a:p>
        </p:txBody>
      </p:sp>
      <p:sp>
        <p:nvSpPr>
          <p:cNvPr id="28" name="Rectangle 27">
            <a:extLst>
              <a:ext uri="{FF2B5EF4-FFF2-40B4-BE49-F238E27FC236}">
                <a16:creationId xmlns:a16="http://schemas.microsoft.com/office/drawing/2014/main" id="{09CAA58B-0A7F-F906-0B38-A792BEE4E226}"/>
              </a:ext>
            </a:extLst>
          </p:cNvPr>
          <p:cNvSpPr/>
          <p:nvPr/>
        </p:nvSpPr>
        <p:spPr>
          <a:xfrm rot="10800000" flipV="1">
            <a:off x="6491220" y="2443785"/>
            <a:ext cx="1663745" cy="59436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VGG16</a:t>
            </a:r>
          </a:p>
        </p:txBody>
      </p:sp>
      <p:sp>
        <p:nvSpPr>
          <p:cNvPr id="29" name="Rectangle 28">
            <a:extLst>
              <a:ext uri="{FF2B5EF4-FFF2-40B4-BE49-F238E27FC236}">
                <a16:creationId xmlns:a16="http://schemas.microsoft.com/office/drawing/2014/main" id="{77513CD8-43B5-29D4-A96B-22D640609753}"/>
              </a:ext>
            </a:extLst>
          </p:cNvPr>
          <p:cNvSpPr/>
          <p:nvPr/>
        </p:nvSpPr>
        <p:spPr>
          <a:xfrm rot="10800000" flipV="1">
            <a:off x="6491221" y="1539984"/>
            <a:ext cx="1663745" cy="594360"/>
          </a:xfrm>
          <a:prstGeom prst="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Adding</a:t>
            </a:r>
          </a:p>
          <a:p>
            <a:pPr algn="ctr"/>
            <a:r>
              <a:rPr lang="en-US" dirty="0"/>
              <a:t>BN, DR</a:t>
            </a:r>
          </a:p>
        </p:txBody>
      </p:sp>
      <p:sp>
        <p:nvSpPr>
          <p:cNvPr id="30" name="Rectangle 29">
            <a:extLst>
              <a:ext uri="{FF2B5EF4-FFF2-40B4-BE49-F238E27FC236}">
                <a16:creationId xmlns:a16="http://schemas.microsoft.com/office/drawing/2014/main" id="{AD762B1B-0A85-AAFE-9E58-E228EF25451E}"/>
              </a:ext>
            </a:extLst>
          </p:cNvPr>
          <p:cNvSpPr/>
          <p:nvPr/>
        </p:nvSpPr>
        <p:spPr>
          <a:xfrm rot="10800000" flipV="1">
            <a:off x="6476107" y="170087"/>
            <a:ext cx="1663745" cy="623116"/>
          </a:xfrm>
          <a:prstGeom prst="rect">
            <a:avLst/>
          </a:prstGeom>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Baseline</a:t>
            </a:r>
          </a:p>
        </p:txBody>
      </p:sp>
      <p:sp>
        <p:nvSpPr>
          <p:cNvPr id="31" name="Rectangle 30">
            <a:extLst>
              <a:ext uri="{FF2B5EF4-FFF2-40B4-BE49-F238E27FC236}">
                <a16:creationId xmlns:a16="http://schemas.microsoft.com/office/drawing/2014/main" id="{5D7FB57A-2B0C-C04E-92EF-1B955921EE7C}"/>
              </a:ext>
            </a:extLst>
          </p:cNvPr>
          <p:cNvSpPr/>
          <p:nvPr/>
        </p:nvSpPr>
        <p:spPr>
          <a:xfrm rot="10800000" flipV="1">
            <a:off x="6491219" y="3143547"/>
            <a:ext cx="1663745" cy="594360"/>
          </a:xfrm>
          <a:prstGeom prst="rect">
            <a:avLst/>
          </a:prstGeom>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ResNet</a:t>
            </a:r>
            <a:endParaRPr lang="en-US" dirty="0"/>
          </a:p>
        </p:txBody>
      </p:sp>
      <p:cxnSp>
        <p:nvCxnSpPr>
          <p:cNvPr id="5" name="Straight Arrow Connector 4">
            <a:extLst>
              <a:ext uri="{FF2B5EF4-FFF2-40B4-BE49-F238E27FC236}">
                <a16:creationId xmlns:a16="http://schemas.microsoft.com/office/drawing/2014/main" id="{ED8D5CFE-D33A-46E1-A28C-BB420FCA39CE}"/>
              </a:ext>
            </a:extLst>
          </p:cNvPr>
          <p:cNvCxnSpPr>
            <a:stCxn id="22" idx="1"/>
            <a:endCxn id="19" idx="3"/>
          </p:cNvCxnSpPr>
          <p:nvPr/>
        </p:nvCxnSpPr>
        <p:spPr>
          <a:xfrm flipV="1">
            <a:off x="2699333" y="1186265"/>
            <a:ext cx="820263" cy="1065364"/>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96C71FC0-4774-5E4E-4AFD-EEA70EA0AFE6}"/>
              </a:ext>
            </a:extLst>
          </p:cNvPr>
          <p:cNvCxnSpPr>
            <a:cxnSpLocks/>
            <a:stCxn id="22" idx="1"/>
            <a:endCxn id="25" idx="3"/>
          </p:cNvCxnSpPr>
          <p:nvPr/>
        </p:nvCxnSpPr>
        <p:spPr>
          <a:xfrm>
            <a:off x="2699333" y="2251629"/>
            <a:ext cx="820263" cy="117290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25B9BBA-043B-F60B-7CCD-9C3C232FD8D7}"/>
              </a:ext>
            </a:extLst>
          </p:cNvPr>
          <p:cNvCxnSpPr>
            <a:stCxn id="25" idx="1"/>
            <a:endCxn id="28" idx="3"/>
          </p:cNvCxnSpPr>
          <p:nvPr/>
        </p:nvCxnSpPr>
        <p:spPr>
          <a:xfrm flipV="1">
            <a:off x="5622716" y="2740965"/>
            <a:ext cx="868504" cy="683571"/>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96F8DF4-A28D-C8CD-66F6-51F66CEA2F20}"/>
              </a:ext>
            </a:extLst>
          </p:cNvPr>
          <p:cNvCxnSpPr>
            <a:stCxn id="25" idx="1"/>
            <a:endCxn id="31" idx="3"/>
          </p:cNvCxnSpPr>
          <p:nvPr/>
        </p:nvCxnSpPr>
        <p:spPr>
          <a:xfrm>
            <a:off x="5622716" y="3424536"/>
            <a:ext cx="868503" cy="16191"/>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D2F7E36-413E-84D6-1119-AE0562E467CD}"/>
              </a:ext>
            </a:extLst>
          </p:cNvPr>
          <p:cNvCxnSpPr>
            <a:stCxn id="25" idx="1"/>
            <a:endCxn id="27" idx="3"/>
          </p:cNvCxnSpPr>
          <p:nvPr/>
        </p:nvCxnSpPr>
        <p:spPr>
          <a:xfrm>
            <a:off x="5622716" y="3424536"/>
            <a:ext cx="868502" cy="705768"/>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6884ABFB-AAD5-79FC-709A-309BF9A140ED}"/>
              </a:ext>
            </a:extLst>
          </p:cNvPr>
          <p:cNvCxnSpPr>
            <a:cxnSpLocks/>
            <a:stCxn id="19" idx="1"/>
            <a:endCxn id="30" idx="3"/>
          </p:cNvCxnSpPr>
          <p:nvPr/>
        </p:nvCxnSpPr>
        <p:spPr>
          <a:xfrm flipV="1">
            <a:off x="5622716" y="481645"/>
            <a:ext cx="853391" cy="704620"/>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648E6F26-F726-D58C-6098-9EFF10E4E731}"/>
              </a:ext>
            </a:extLst>
          </p:cNvPr>
          <p:cNvCxnSpPr>
            <a:cxnSpLocks/>
            <a:stCxn id="19" idx="1"/>
            <a:endCxn id="26" idx="3"/>
          </p:cNvCxnSpPr>
          <p:nvPr/>
        </p:nvCxnSpPr>
        <p:spPr>
          <a:xfrm flipV="1">
            <a:off x="5622716" y="1173118"/>
            <a:ext cx="852067" cy="1314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90C859F1-B03F-64E1-C5B5-1CC1D562FF3D}"/>
              </a:ext>
            </a:extLst>
          </p:cNvPr>
          <p:cNvCxnSpPr>
            <a:cxnSpLocks/>
            <a:stCxn id="19" idx="1"/>
            <a:endCxn id="29" idx="3"/>
          </p:cNvCxnSpPr>
          <p:nvPr/>
        </p:nvCxnSpPr>
        <p:spPr>
          <a:xfrm>
            <a:off x="5622716" y="1186265"/>
            <a:ext cx="868505" cy="65089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BD00CE0D-CD4D-6074-C79D-FD5B79F3D4A3}"/>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13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444F-9258-82F4-D8A9-6064CCDBBD7E}"/>
              </a:ext>
            </a:extLst>
          </p:cNvPr>
          <p:cNvSpPr>
            <a:spLocks noGrp="1"/>
          </p:cNvSpPr>
          <p:nvPr>
            <p:ph type="ctrTitle"/>
          </p:nvPr>
        </p:nvSpPr>
        <p:spPr>
          <a:xfrm>
            <a:off x="148827" y="208234"/>
            <a:ext cx="4133613" cy="586828"/>
          </a:xfrm>
        </p:spPr>
        <p:txBody>
          <a:bodyPr anchor="ctr">
            <a:normAutofit fontScale="90000"/>
          </a:bodyPr>
          <a:lstStyle/>
          <a:p>
            <a:r>
              <a:rPr lang="en-US" dirty="0"/>
              <a:t>EDA and Preprocessing </a:t>
            </a:r>
          </a:p>
        </p:txBody>
      </p:sp>
      <p:pic>
        <p:nvPicPr>
          <p:cNvPr id="6" name="Content Placeholder 5" descr="A picture containing different, bunch, close, several&#10;&#10;Description automatically generated">
            <a:extLst>
              <a:ext uri="{FF2B5EF4-FFF2-40B4-BE49-F238E27FC236}">
                <a16:creationId xmlns:a16="http://schemas.microsoft.com/office/drawing/2014/main" id="{A1AEAB09-0890-03B2-D1C0-6800833EFB0E}"/>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4458126" y="98241"/>
            <a:ext cx="4108240" cy="3060638"/>
          </a:xfrm>
          <a:noFill/>
        </p:spPr>
      </p:pic>
      <p:sp>
        <p:nvSpPr>
          <p:cNvPr id="10" name="TextBox 9">
            <a:extLst>
              <a:ext uri="{FF2B5EF4-FFF2-40B4-BE49-F238E27FC236}">
                <a16:creationId xmlns:a16="http://schemas.microsoft.com/office/drawing/2014/main" id="{99FA39F8-13AF-E43B-4A90-89EEDD3ECD37}"/>
              </a:ext>
            </a:extLst>
          </p:cNvPr>
          <p:cNvSpPr txBox="1"/>
          <p:nvPr/>
        </p:nvSpPr>
        <p:spPr>
          <a:xfrm>
            <a:off x="398357" y="1084622"/>
            <a:ext cx="3943113" cy="2585323"/>
          </a:xfrm>
          <a:prstGeom prst="rect">
            <a:avLst/>
          </a:prstGeom>
          <a:noFill/>
        </p:spPr>
        <p:txBody>
          <a:bodyPr wrap="square" rtlCol="0">
            <a:spAutoFit/>
          </a:bodyPr>
          <a:lstStyle/>
          <a:p>
            <a:r>
              <a:rPr lang="en-US" dirty="0">
                <a:solidFill>
                  <a:srgbClr val="404041"/>
                </a:solidFill>
              </a:rPr>
              <a:t>We have </a:t>
            </a:r>
            <a:r>
              <a:rPr lang="en-US" dirty="0">
                <a:solidFill>
                  <a:srgbClr val="990000"/>
                </a:solidFill>
              </a:rPr>
              <a:t>15 types </a:t>
            </a:r>
            <a:r>
              <a:rPr lang="en-US" dirty="0">
                <a:solidFill>
                  <a:srgbClr val="404041"/>
                </a:solidFill>
              </a:rPr>
              <a:t>of common </a:t>
            </a:r>
            <a:r>
              <a:rPr lang="en-US" dirty="0">
                <a:solidFill>
                  <a:srgbClr val="990000"/>
                </a:solidFill>
              </a:rPr>
              <a:t>vegetable</a:t>
            </a:r>
            <a:r>
              <a:rPr lang="en-US" dirty="0">
                <a:solidFill>
                  <a:srgbClr val="404041"/>
                </a:solidFill>
              </a:rPr>
              <a:t> classes in our data set.</a:t>
            </a:r>
          </a:p>
          <a:p>
            <a:endParaRPr lang="en-US" dirty="0">
              <a:solidFill>
                <a:srgbClr val="404041"/>
              </a:solidFill>
            </a:endParaRPr>
          </a:p>
          <a:p>
            <a:r>
              <a:rPr lang="en-US" dirty="0">
                <a:solidFill>
                  <a:srgbClr val="404041"/>
                </a:solidFill>
              </a:rPr>
              <a:t>Data Preprocessing Layers:</a:t>
            </a:r>
          </a:p>
          <a:p>
            <a:pPr marL="285750" indent="-285750">
              <a:buFont typeface="Arial" panose="020B0604020202020204" pitchFamily="34" charset="0"/>
              <a:buChar char="•"/>
            </a:pPr>
            <a:r>
              <a:rPr lang="en-US" dirty="0">
                <a:solidFill>
                  <a:srgbClr val="404041"/>
                </a:solidFill>
              </a:rPr>
              <a:t>Image Resizing</a:t>
            </a:r>
          </a:p>
          <a:p>
            <a:pPr marL="285750" indent="-285750">
              <a:buFont typeface="Arial" panose="020B0604020202020204" pitchFamily="34" charset="0"/>
              <a:buChar char="•"/>
            </a:pPr>
            <a:r>
              <a:rPr lang="en-US" dirty="0">
                <a:solidFill>
                  <a:srgbClr val="404041"/>
                </a:solidFill>
              </a:rPr>
              <a:t>Image Rescaling</a:t>
            </a:r>
          </a:p>
          <a:p>
            <a:pPr marL="285750" indent="-285750">
              <a:buFont typeface="Arial" panose="020B0604020202020204" pitchFamily="34" charset="0"/>
              <a:buChar char="•"/>
            </a:pPr>
            <a:r>
              <a:rPr lang="en-US" dirty="0">
                <a:solidFill>
                  <a:srgbClr val="404041"/>
                </a:solidFill>
              </a:rPr>
              <a:t>Image Augmentation</a:t>
            </a:r>
          </a:p>
          <a:p>
            <a:pPr marL="742950" lvl="1" indent="-285750">
              <a:buFont typeface="Arial" panose="020B0604020202020204" pitchFamily="34" charset="0"/>
              <a:buChar char="•"/>
            </a:pPr>
            <a:r>
              <a:rPr lang="en-US" dirty="0">
                <a:solidFill>
                  <a:srgbClr val="404041"/>
                </a:solidFill>
              </a:rPr>
              <a:t>Random Flip</a:t>
            </a:r>
          </a:p>
          <a:p>
            <a:pPr marL="742950" lvl="1" indent="-285750">
              <a:buFont typeface="Arial" panose="020B0604020202020204" pitchFamily="34" charset="0"/>
              <a:buChar char="•"/>
            </a:pPr>
            <a:r>
              <a:rPr lang="en-US" dirty="0">
                <a:solidFill>
                  <a:srgbClr val="404041"/>
                </a:solidFill>
              </a:rPr>
              <a:t>Random Rotation</a:t>
            </a:r>
          </a:p>
        </p:txBody>
      </p:sp>
      <p:sp>
        <p:nvSpPr>
          <p:cNvPr id="11" name="Rectangle 10">
            <a:extLst>
              <a:ext uri="{FF2B5EF4-FFF2-40B4-BE49-F238E27FC236}">
                <a16:creationId xmlns:a16="http://schemas.microsoft.com/office/drawing/2014/main" id="{7358DF70-175B-6E30-DE06-8AE1354020D2}"/>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descr="A picture containing food, indoor, different, vegetable&#10;&#10;Description automatically generated">
            <a:extLst>
              <a:ext uri="{FF2B5EF4-FFF2-40B4-BE49-F238E27FC236}">
                <a16:creationId xmlns:a16="http://schemas.microsoft.com/office/drawing/2014/main" id="{C3031046-10D8-AA42-67E1-54A6A71639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56384" y="3381646"/>
            <a:ext cx="3911723" cy="1247666"/>
          </a:xfrm>
          <a:prstGeom prst="rect">
            <a:avLst/>
          </a:prstGeom>
        </p:spPr>
      </p:pic>
    </p:spTree>
    <p:extLst>
      <p:ext uri="{BB962C8B-B14F-4D97-AF65-F5344CB8AC3E}">
        <p14:creationId xmlns:p14="http://schemas.microsoft.com/office/powerpoint/2010/main" val="3670096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10782-05FE-9E04-6CAD-BAB8391528BA}"/>
              </a:ext>
            </a:extLst>
          </p:cNvPr>
          <p:cNvSpPr>
            <a:spLocks noGrp="1"/>
          </p:cNvSpPr>
          <p:nvPr>
            <p:ph type="title"/>
          </p:nvPr>
        </p:nvSpPr>
        <p:spPr/>
        <p:txBody>
          <a:bodyPr/>
          <a:lstStyle/>
          <a:p>
            <a:r>
              <a:rPr lang="en-US" dirty="0"/>
              <a:t>MODELLING</a:t>
            </a:r>
          </a:p>
        </p:txBody>
      </p:sp>
      <p:sp>
        <p:nvSpPr>
          <p:cNvPr id="3" name="Text Placeholder 2">
            <a:extLst>
              <a:ext uri="{FF2B5EF4-FFF2-40B4-BE49-F238E27FC236}">
                <a16:creationId xmlns:a16="http://schemas.microsoft.com/office/drawing/2014/main" id="{36CAF652-5B4A-16A7-C321-DB502AEE2445}"/>
              </a:ext>
            </a:extLst>
          </p:cNvPr>
          <p:cNvSpPr>
            <a:spLocks noGrp="1"/>
          </p:cNvSpPr>
          <p:nvPr>
            <p:ph type="body" sz="quarter" idx="10"/>
          </p:nvPr>
        </p:nvSpPr>
        <p:spPr/>
        <p:txBody>
          <a:bodyPr/>
          <a:lstStyle/>
          <a:p>
            <a:r>
              <a:rPr lang="en-US" dirty="0"/>
              <a:t>SECTION:5</a:t>
            </a:r>
          </a:p>
        </p:txBody>
      </p:sp>
    </p:spTree>
    <p:extLst>
      <p:ext uri="{BB962C8B-B14F-4D97-AF65-F5344CB8AC3E}">
        <p14:creationId xmlns:p14="http://schemas.microsoft.com/office/powerpoint/2010/main" val="4211503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A75B2-CB56-72CA-AC92-5B36D57D2F85}"/>
              </a:ext>
            </a:extLst>
          </p:cNvPr>
          <p:cNvSpPr>
            <a:spLocks noGrp="1"/>
          </p:cNvSpPr>
          <p:nvPr>
            <p:ph type="ctrTitle"/>
          </p:nvPr>
        </p:nvSpPr>
        <p:spPr>
          <a:xfrm>
            <a:off x="518824" y="470682"/>
            <a:ext cx="8004391" cy="699065"/>
          </a:xfrm>
        </p:spPr>
        <p:txBody>
          <a:bodyPr/>
          <a:lstStyle/>
          <a:p>
            <a:r>
              <a:rPr lang="en-US" dirty="0"/>
              <a:t>CNN Models</a:t>
            </a:r>
          </a:p>
        </p:txBody>
      </p:sp>
      <p:sp>
        <p:nvSpPr>
          <p:cNvPr id="4" name="Content Placeholder 3">
            <a:extLst>
              <a:ext uri="{FF2B5EF4-FFF2-40B4-BE49-F238E27FC236}">
                <a16:creationId xmlns:a16="http://schemas.microsoft.com/office/drawing/2014/main" id="{61095891-4E4F-0270-2663-A79E14A4F9FB}"/>
              </a:ext>
            </a:extLst>
          </p:cNvPr>
          <p:cNvSpPr>
            <a:spLocks noGrp="1"/>
          </p:cNvSpPr>
          <p:nvPr>
            <p:ph idx="1"/>
          </p:nvPr>
        </p:nvSpPr>
        <p:spPr>
          <a:xfrm>
            <a:off x="518824" y="1169748"/>
            <a:ext cx="6704936" cy="2685972"/>
          </a:xfrm>
        </p:spPr>
        <p:txBody>
          <a:bodyPr/>
          <a:lstStyle/>
          <a:p>
            <a:pPr marL="0" indent="0">
              <a:buNone/>
            </a:pPr>
            <a:r>
              <a:rPr lang="en-US" dirty="0"/>
              <a:t>Models used</a:t>
            </a:r>
          </a:p>
          <a:p>
            <a:pPr lvl="1">
              <a:buFont typeface="Arial" panose="020B0604020202020204" pitchFamily="34" charset="0"/>
              <a:buChar char="•"/>
            </a:pPr>
            <a:r>
              <a:rPr lang="en-US" dirty="0"/>
              <a:t>CNN (Baseline with one </a:t>
            </a:r>
            <a:r>
              <a:rPr lang="en-US" dirty="0" err="1"/>
              <a:t>ConV</a:t>
            </a:r>
            <a:r>
              <a:rPr lang="en-US" dirty="0"/>
              <a:t> Layer)</a:t>
            </a:r>
          </a:p>
          <a:p>
            <a:pPr lvl="1">
              <a:buFont typeface="Arial" panose="020B0604020202020204" pitchFamily="34" charset="0"/>
              <a:buChar char="•"/>
            </a:pPr>
            <a:r>
              <a:rPr lang="en-US" dirty="0"/>
              <a:t>Improved CNN - With Added Layers</a:t>
            </a:r>
          </a:p>
          <a:p>
            <a:pPr lvl="1">
              <a:buFont typeface="Arial" panose="020B0604020202020204" pitchFamily="34" charset="0"/>
              <a:buChar char="•"/>
            </a:pPr>
            <a:r>
              <a:rPr lang="en-US" dirty="0"/>
              <a:t>Adding Batch Norm and Dropout Layers</a:t>
            </a:r>
          </a:p>
        </p:txBody>
      </p:sp>
      <p:sp>
        <p:nvSpPr>
          <p:cNvPr id="5" name="Rectangle 4">
            <a:extLst>
              <a:ext uri="{FF2B5EF4-FFF2-40B4-BE49-F238E27FC236}">
                <a16:creationId xmlns:a16="http://schemas.microsoft.com/office/drawing/2014/main" id="{A90DB426-4963-CF5A-4750-651C03725C2D}"/>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3545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Description automatically generated">
            <a:extLst>
              <a:ext uri="{FF2B5EF4-FFF2-40B4-BE49-F238E27FC236}">
                <a16:creationId xmlns:a16="http://schemas.microsoft.com/office/drawing/2014/main" id="{799E6523-0016-BC86-B2FD-182471B7CE65}"/>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605506" y="537359"/>
            <a:ext cx="1934099" cy="2338314"/>
          </a:xfrm>
        </p:spPr>
      </p:pic>
      <p:sp>
        <p:nvSpPr>
          <p:cNvPr id="5" name="Rectangle 4">
            <a:extLst>
              <a:ext uri="{FF2B5EF4-FFF2-40B4-BE49-F238E27FC236}">
                <a16:creationId xmlns:a16="http://schemas.microsoft.com/office/drawing/2014/main" id="{74E55C6A-A258-3C35-A0F3-BD6EEA6A4133}"/>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Table&#10;&#10;Description automatically generated">
            <a:extLst>
              <a:ext uri="{FF2B5EF4-FFF2-40B4-BE49-F238E27FC236}">
                <a16:creationId xmlns:a16="http://schemas.microsoft.com/office/drawing/2014/main" id="{0AB07E4D-DCA0-1E16-3006-61C445C08F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57249" y="533806"/>
            <a:ext cx="1924330" cy="3733435"/>
          </a:xfrm>
          <a:prstGeom prst="rect">
            <a:avLst/>
          </a:prstGeom>
        </p:spPr>
      </p:pic>
      <p:pic>
        <p:nvPicPr>
          <p:cNvPr id="11" name="Picture 10" descr="Diagram&#10;&#10;Description automatically generated">
            <a:extLst>
              <a:ext uri="{FF2B5EF4-FFF2-40B4-BE49-F238E27FC236}">
                <a16:creationId xmlns:a16="http://schemas.microsoft.com/office/drawing/2014/main" id="{A7EAFBAE-DD39-B1A9-CC58-D551A20D32D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3457" y="533806"/>
            <a:ext cx="1924330" cy="4140149"/>
          </a:xfrm>
          <a:prstGeom prst="rect">
            <a:avLst/>
          </a:prstGeom>
        </p:spPr>
      </p:pic>
      <p:sp>
        <p:nvSpPr>
          <p:cNvPr id="12" name="TextBox 11">
            <a:extLst>
              <a:ext uri="{FF2B5EF4-FFF2-40B4-BE49-F238E27FC236}">
                <a16:creationId xmlns:a16="http://schemas.microsoft.com/office/drawing/2014/main" id="{4F5F70E5-66DB-34DC-06D2-DC9F0D325D1C}"/>
              </a:ext>
            </a:extLst>
          </p:cNvPr>
          <p:cNvSpPr txBox="1"/>
          <p:nvPr/>
        </p:nvSpPr>
        <p:spPr>
          <a:xfrm>
            <a:off x="120912" y="96660"/>
            <a:ext cx="8819047" cy="369332"/>
          </a:xfrm>
          <a:prstGeom prst="rect">
            <a:avLst/>
          </a:prstGeom>
          <a:noFill/>
        </p:spPr>
        <p:txBody>
          <a:bodyPr wrap="square" rtlCol="0">
            <a:spAutoFit/>
          </a:bodyPr>
          <a:lstStyle/>
          <a:p>
            <a:pPr algn="ctr"/>
            <a:r>
              <a:rPr lang="en-US" dirty="0"/>
              <a:t>CNN Baseline                 With Added Layers             Using BN and Dropout</a:t>
            </a:r>
          </a:p>
        </p:txBody>
      </p:sp>
    </p:spTree>
    <p:extLst>
      <p:ext uri="{BB962C8B-B14F-4D97-AF65-F5344CB8AC3E}">
        <p14:creationId xmlns:p14="http://schemas.microsoft.com/office/powerpoint/2010/main" val="3388399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A75B2-CB56-72CA-AC92-5B36D57D2F85}"/>
              </a:ext>
            </a:extLst>
          </p:cNvPr>
          <p:cNvSpPr>
            <a:spLocks noGrp="1"/>
          </p:cNvSpPr>
          <p:nvPr>
            <p:ph type="ctrTitle"/>
          </p:nvPr>
        </p:nvSpPr>
        <p:spPr>
          <a:xfrm>
            <a:off x="193872" y="95448"/>
            <a:ext cx="8004391" cy="699065"/>
          </a:xfrm>
        </p:spPr>
        <p:txBody>
          <a:bodyPr/>
          <a:lstStyle/>
          <a:p>
            <a:r>
              <a:rPr lang="en-US" dirty="0"/>
              <a:t>Transfer Learning </a:t>
            </a:r>
          </a:p>
        </p:txBody>
      </p:sp>
      <p:sp>
        <p:nvSpPr>
          <p:cNvPr id="4" name="Content Placeholder 3">
            <a:extLst>
              <a:ext uri="{FF2B5EF4-FFF2-40B4-BE49-F238E27FC236}">
                <a16:creationId xmlns:a16="http://schemas.microsoft.com/office/drawing/2014/main" id="{61095891-4E4F-0270-2663-A79E14A4F9FB}"/>
              </a:ext>
            </a:extLst>
          </p:cNvPr>
          <p:cNvSpPr>
            <a:spLocks noGrp="1"/>
          </p:cNvSpPr>
          <p:nvPr>
            <p:ph idx="1"/>
          </p:nvPr>
        </p:nvSpPr>
        <p:spPr>
          <a:xfrm>
            <a:off x="125859" y="774501"/>
            <a:ext cx="8015594" cy="3270290"/>
          </a:xfrm>
        </p:spPr>
        <p:txBody>
          <a:bodyPr/>
          <a:lstStyle/>
          <a:p>
            <a:r>
              <a:rPr lang="en-US" dirty="0"/>
              <a:t>Why Transfer Learning ?</a:t>
            </a:r>
          </a:p>
          <a:p>
            <a:r>
              <a:rPr lang="en-US" dirty="0"/>
              <a:t>How we trained ?</a:t>
            </a:r>
          </a:p>
          <a:p>
            <a:r>
              <a:rPr lang="en-US" dirty="0"/>
              <a:t>Models used</a:t>
            </a:r>
          </a:p>
          <a:p>
            <a:pPr lvl="1">
              <a:buFont typeface="Arial" panose="020B0604020202020204" pitchFamily="34" charset="0"/>
              <a:buChar char="•"/>
            </a:pPr>
            <a:r>
              <a:rPr lang="en-US" dirty="0"/>
              <a:t>Vgg16</a:t>
            </a:r>
          </a:p>
          <a:p>
            <a:pPr lvl="1">
              <a:buFont typeface="Arial" panose="020B0604020202020204" pitchFamily="34" charset="0"/>
              <a:buChar char="•"/>
            </a:pPr>
            <a:r>
              <a:rPr lang="en-US" dirty="0" err="1"/>
              <a:t>ResNet</a:t>
            </a:r>
            <a:endParaRPr lang="en-US" dirty="0"/>
          </a:p>
          <a:p>
            <a:pPr lvl="1">
              <a:buFont typeface="Arial" panose="020B0604020202020204" pitchFamily="34" charset="0"/>
              <a:buChar char="•"/>
            </a:pPr>
            <a:r>
              <a:rPr lang="en-US" dirty="0" err="1"/>
              <a:t>MobileNet</a:t>
            </a:r>
            <a:endParaRPr lang="en-US" dirty="0"/>
          </a:p>
        </p:txBody>
      </p:sp>
      <p:sp>
        <p:nvSpPr>
          <p:cNvPr id="5" name="Rectangle 4">
            <a:extLst>
              <a:ext uri="{FF2B5EF4-FFF2-40B4-BE49-F238E27FC236}">
                <a16:creationId xmlns:a16="http://schemas.microsoft.com/office/drawing/2014/main" id="{A90DB426-4963-CF5A-4750-651C03725C2D}"/>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Content Placeholder 9" descr="Diagram&#10;&#10;Description automatically generated">
            <a:extLst>
              <a:ext uri="{FF2B5EF4-FFF2-40B4-BE49-F238E27FC236}">
                <a16:creationId xmlns:a16="http://schemas.microsoft.com/office/drawing/2014/main" id="{1357B989-2E36-46F6-0361-3E5F97ADDE2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16023" y="794513"/>
            <a:ext cx="5834105" cy="3270290"/>
          </a:xfrm>
          <a:prstGeom prst="rect">
            <a:avLst/>
          </a:prstGeom>
        </p:spPr>
      </p:pic>
    </p:spTree>
    <p:extLst>
      <p:ext uri="{BB962C8B-B14F-4D97-AF65-F5344CB8AC3E}">
        <p14:creationId xmlns:p14="http://schemas.microsoft.com/office/powerpoint/2010/main" val="3547442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69C7B-4EE9-254C-F6EC-303EEDAD026B}"/>
              </a:ext>
            </a:extLst>
          </p:cNvPr>
          <p:cNvSpPr>
            <a:spLocks noGrp="1"/>
          </p:cNvSpPr>
          <p:nvPr>
            <p:ph type="title"/>
          </p:nvPr>
        </p:nvSpPr>
        <p:spPr>
          <a:xfrm>
            <a:off x="526131" y="2285198"/>
            <a:ext cx="6802482" cy="656910"/>
          </a:xfrm>
        </p:spPr>
        <p:txBody>
          <a:bodyPr/>
          <a:lstStyle/>
          <a:p>
            <a:r>
              <a:rPr lang="en-US" dirty="0"/>
              <a:t>RESULTS</a:t>
            </a:r>
          </a:p>
        </p:txBody>
      </p:sp>
      <p:sp>
        <p:nvSpPr>
          <p:cNvPr id="6" name="Text Placeholder 2">
            <a:extLst>
              <a:ext uri="{FF2B5EF4-FFF2-40B4-BE49-F238E27FC236}">
                <a16:creationId xmlns:a16="http://schemas.microsoft.com/office/drawing/2014/main" id="{C0A3B348-07A9-AC4A-2F5C-0EDB5F9B7196}"/>
              </a:ext>
            </a:extLst>
          </p:cNvPr>
          <p:cNvSpPr>
            <a:spLocks noGrp="1"/>
          </p:cNvSpPr>
          <p:nvPr>
            <p:ph type="body" sz="quarter" idx="10"/>
          </p:nvPr>
        </p:nvSpPr>
        <p:spPr>
          <a:xfrm>
            <a:off x="526131" y="2032786"/>
            <a:ext cx="3700462" cy="252412"/>
          </a:xfrm>
        </p:spPr>
        <p:txBody>
          <a:bodyPr/>
          <a:lstStyle/>
          <a:p>
            <a:r>
              <a:rPr lang="en-US" dirty="0"/>
              <a:t>SECTION:6</a:t>
            </a:r>
          </a:p>
        </p:txBody>
      </p:sp>
    </p:spTree>
    <p:extLst>
      <p:ext uri="{BB962C8B-B14F-4D97-AF65-F5344CB8AC3E}">
        <p14:creationId xmlns:p14="http://schemas.microsoft.com/office/powerpoint/2010/main" val="1188316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35B6ACE5-78BF-96DE-971A-6DDB859FD115}"/>
              </a:ext>
            </a:extLst>
          </p:cNvPr>
          <p:cNvGraphicFramePr>
            <a:graphicFrameLocks noGrp="1"/>
          </p:cNvGraphicFramePr>
          <p:nvPr>
            <p:extLst>
              <p:ext uri="{D42A27DB-BD31-4B8C-83A1-F6EECF244321}">
                <p14:modId xmlns:p14="http://schemas.microsoft.com/office/powerpoint/2010/main" val="717733403"/>
              </p:ext>
            </p:extLst>
          </p:nvPr>
        </p:nvGraphicFramePr>
        <p:xfrm>
          <a:off x="1050424" y="78770"/>
          <a:ext cx="7209402" cy="4614141"/>
        </p:xfrm>
        <a:graphic>
          <a:graphicData uri="http://schemas.openxmlformats.org/drawingml/2006/table">
            <a:tbl>
              <a:tblPr firstRow="1" bandRow="1">
                <a:tableStyleId>{21E4AEA4-8DFA-4A89-87EB-49C32662AFE0}</a:tableStyleId>
              </a:tblPr>
              <a:tblGrid>
                <a:gridCol w="2403134">
                  <a:extLst>
                    <a:ext uri="{9D8B030D-6E8A-4147-A177-3AD203B41FA5}">
                      <a16:colId xmlns:a16="http://schemas.microsoft.com/office/drawing/2014/main" val="26437543"/>
                    </a:ext>
                  </a:extLst>
                </a:gridCol>
                <a:gridCol w="2403134">
                  <a:extLst>
                    <a:ext uri="{9D8B030D-6E8A-4147-A177-3AD203B41FA5}">
                      <a16:colId xmlns:a16="http://schemas.microsoft.com/office/drawing/2014/main" val="1994544714"/>
                    </a:ext>
                  </a:extLst>
                </a:gridCol>
                <a:gridCol w="2403134">
                  <a:extLst>
                    <a:ext uri="{9D8B030D-6E8A-4147-A177-3AD203B41FA5}">
                      <a16:colId xmlns:a16="http://schemas.microsoft.com/office/drawing/2014/main" val="3934408300"/>
                    </a:ext>
                  </a:extLst>
                </a:gridCol>
              </a:tblGrid>
              <a:tr h="441717">
                <a:tc>
                  <a:txBody>
                    <a:bodyPr/>
                    <a:lstStyle/>
                    <a:p>
                      <a:pPr algn="ctr"/>
                      <a:r>
                        <a:rPr lang="en-US" sz="1600" dirty="0">
                          <a:latin typeface="+mj-lt"/>
                        </a:rPr>
                        <a:t>Model</a:t>
                      </a:r>
                    </a:p>
                  </a:txBody>
                  <a:tcPr/>
                </a:tc>
                <a:tc>
                  <a:txBody>
                    <a:bodyPr/>
                    <a:lstStyle/>
                    <a:p>
                      <a:pPr algn="ctr"/>
                      <a:r>
                        <a:rPr lang="en-US" dirty="0"/>
                        <a:t>Loss Curve</a:t>
                      </a:r>
                    </a:p>
                  </a:txBody>
                  <a:tcPr/>
                </a:tc>
                <a:tc>
                  <a:txBody>
                    <a:bodyPr/>
                    <a:lstStyle/>
                    <a:p>
                      <a:pPr algn="ctr"/>
                      <a:r>
                        <a:rPr lang="en-US" dirty="0"/>
                        <a:t>Accuracy Curve</a:t>
                      </a:r>
                    </a:p>
                  </a:txBody>
                  <a:tcPr/>
                </a:tc>
                <a:extLst>
                  <a:ext uri="{0D108BD9-81ED-4DB2-BD59-A6C34878D82A}">
                    <a16:rowId xmlns:a16="http://schemas.microsoft.com/office/drawing/2014/main" val="4258790852"/>
                  </a:ext>
                </a:extLst>
              </a:tr>
              <a:tr h="1390808">
                <a:tc>
                  <a:txBody>
                    <a:bodyPr/>
                    <a:lstStyle/>
                    <a:p>
                      <a:pPr algn="ctr"/>
                      <a:endParaRPr lang="en-US" sz="1600" b="0" dirty="0">
                        <a:solidFill>
                          <a:schemeClr val="tx1">
                            <a:lumMod val="75000"/>
                            <a:lumOff val="25000"/>
                          </a:schemeClr>
                        </a:solidFill>
                        <a:latin typeface="+mj-lt"/>
                      </a:endParaRPr>
                    </a:p>
                    <a:p>
                      <a:pPr algn="ctr"/>
                      <a:endParaRPr lang="en-US" sz="1600" b="0" dirty="0">
                        <a:solidFill>
                          <a:schemeClr val="tx1">
                            <a:lumMod val="75000"/>
                            <a:lumOff val="25000"/>
                          </a:schemeClr>
                        </a:solidFill>
                        <a:latin typeface="+mj-lt"/>
                      </a:endParaRPr>
                    </a:p>
                    <a:p>
                      <a:pPr algn="ctr"/>
                      <a:r>
                        <a:rPr lang="en-US" sz="1600" b="0" dirty="0">
                          <a:solidFill>
                            <a:schemeClr val="tx1">
                              <a:lumMod val="75000"/>
                              <a:lumOff val="25000"/>
                            </a:schemeClr>
                          </a:solidFill>
                          <a:latin typeface="+mj-lt"/>
                        </a:rPr>
                        <a:t>CNN Baseline</a:t>
                      </a:r>
                    </a:p>
                    <a:p>
                      <a:pPr algn="ctr"/>
                      <a:endParaRPr lang="en-US" sz="1600" b="0" dirty="0">
                        <a:solidFill>
                          <a:schemeClr val="tx1">
                            <a:lumMod val="75000"/>
                            <a:lumOff val="25000"/>
                          </a:schemeClr>
                        </a:solidFill>
                        <a:latin typeface="+mj-lt"/>
                      </a:endParaRP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96072180"/>
                  </a:ext>
                </a:extLst>
              </a:tr>
              <a:tr h="139080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dirty="0">
                          <a:solidFill>
                            <a:schemeClr val="tx1">
                              <a:lumMod val="75000"/>
                              <a:lumOff val="25000"/>
                            </a:schemeClr>
                          </a:solidFill>
                          <a:latin typeface="+mj-lt"/>
                        </a:rPr>
                        <a:t>CNN Improved </a:t>
                      </a:r>
                    </a:p>
                    <a:p>
                      <a:pPr algn="ctr"/>
                      <a:endParaRPr lang="en-US" sz="1600" b="0" dirty="0">
                        <a:solidFill>
                          <a:schemeClr val="tx1">
                            <a:lumMod val="75000"/>
                            <a:lumOff val="25000"/>
                          </a:schemeClr>
                        </a:solidFill>
                        <a:latin typeface="+mj-lt"/>
                      </a:endParaRP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52362439"/>
                  </a:ext>
                </a:extLst>
              </a:tr>
              <a:tr h="1390808">
                <a:tc>
                  <a:txBody>
                    <a:bodyPr/>
                    <a:lstStyle/>
                    <a:p>
                      <a:pPr algn="ctr"/>
                      <a:endParaRPr lang="en-US" sz="1600" b="0" dirty="0">
                        <a:solidFill>
                          <a:schemeClr val="tx1">
                            <a:lumMod val="75000"/>
                            <a:lumOff val="25000"/>
                          </a:schemeClr>
                        </a:solidFill>
                        <a:latin typeface="+mj-lt"/>
                      </a:endParaRPr>
                    </a:p>
                    <a:p>
                      <a:pPr algn="ctr"/>
                      <a:r>
                        <a:rPr lang="en-US" sz="1600" b="0" dirty="0">
                          <a:solidFill>
                            <a:schemeClr val="tx1">
                              <a:lumMod val="75000"/>
                              <a:lumOff val="25000"/>
                            </a:schemeClr>
                          </a:solidFill>
                          <a:latin typeface="+mj-lt"/>
                        </a:rPr>
                        <a:t>Using Batch Norm</a:t>
                      </a:r>
                    </a:p>
                    <a:p>
                      <a:pPr algn="ctr"/>
                      <a:r>
                        <a:rPr lang="en-US" sz="1600" b="0" dirty="0">
                          <a:solidFill>
                            <a:schemeClr val="tx1">
                              <a:lumMod val="75000"/>
                              <a:lumOff val="25000"/>
                            </a:schemeClr>
                          </a:solidFill>
                          <a:latin typeface="+mj-lt"/>
                        </a:rPr>
                        <a:t> and Dropout Layers</a:t>
                      </a:r>
                    </a:p>
                    <a:p>
                      <a:pPr algn="ctr"/>
                      <a:endParaRPr lang="en-US" sz="1600" b="0" dirty="0">
                        <a:solidFill>
                          <a:schemeClr val="tx1">
                            <a:lumMod val="75000"/>
                            <a:lumOff val="25000"/>
                          </a:schemeClr>
                        </a:solidFill>
                        <a:latin typeface="+mj-lt"/>
                      </a:endParaRP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3070952"/>
                  </a:ext>
                </a:extLst>
              </a:tr>
            </a:tbl>
          </a:graphicData>
        </a:graphic>
      </p:graphicFrame>
      <p:pic>
        <p:nvPicPr>
          <p:cNvPr id="4" name="Content Placeholder 6" descr="Graphical user interface&#10;&#10;Description automatically generated">
            <a:extLst>
              <a:ext uri="{FF2B5EF4-FFF2-40B4-BE49-F238E27FC236}">
                <a16:creationId xmlns:a16="http://schemas.microsoft.com/office/drawing/2014/main" id="{3B30F968-A581-F3A4-1DF7-4A378C0BB08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72244" y="543140"/>
            <a:ext cx="1335535" cy="1369118"/>
          </a:xfrm>
          <a:prstGeom prst="rect">
            <a:avLst/>
          </a:prstGeom>
        </p:spPr>
      </p:pic>
      <p:pic>
        <p:nvPicPr>
          <p:cNvPr id="5" name="Content Placeholder 8" descr="Graphical user interface&#10;&#10;Description automatically generated with low confidence">
            <a:extLst>
              <a:ext uri="{FF2B5EF4-FFF2-40B4-BE49-F238E27FC236}">
                <a16:creationId xmlns:a16="http://schemas.microsoft.com/office/drawing/2014/main" id="{7D87772F-DF46-B2F1-52EC-FFBDBA8CF1A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
          <a:stretch/>
        </p:blipFill>
        <p:spPr>
          <a:xfrm>
            <a:off x="3934459" y="1932469"/>
            <a:ext cx="1358744" cy="1382075"/>
          </a:xfrm>
          <a:prstGeom prst="rect">
            <a:avLst/>
          </a:prstGeom>
        </p:spPr>
      </p:pic>
      <p:pic>
        <p:nvPicPr>
          <p:cNvPr id="6" name="Content Placeholder 12" descr="Chart, line chart, histogram&#10;&#10;Description automatically generated">
            <a:extLst>
              <a:ext uri="{FF2B5EF4-FFF2-40B4-BE49-F238E27FC236}">
                <a16:creationId xmlns:a16="http://schemas.microsoft.com/office/drawing/2014/main" id="{00F55AE4-1025-BA9D-E96C-44CA682BE35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921877" y="3349869"/>
            <a:ext cx="1335535" cy="1358741"/>
          </a:xfrm>
          <a:prstGeom prst="rect">
            <a:avLst/>
          </a:prstGeom>
        </p:spPr>
      </p:pic>
      <p:pic>
        <p:nvPicPr>
          <p:cNvPr id="7" name="Content Placeholder 6" descr="Graphical user interface&#10;&#10;Description automatically generated">
            <a:extLst>
              <a:ext uri="{FF2B5EF4-FFF2-40B4-BE49-F238E27FC236}">
                <a16:creationId xmlns:a16="http://schemas.microsoft.com/office/drawing/2014/main" id="{7F997A81-F8D6-101D-087C-624ED15D8EF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343182" y="544018"/>
            <a:ext cx="1311099" cy="1369118"/>
          </a:xfrm>
          <a:prstGeom prst="rect">
            <a:avLst/>
          </a:prstGeom>
        </p:spPr>
      </p:pic>
      <p:pic>
        <p:nvPicPr>
          <p:cNvPr id="8" name="Content Placeholder 8" descr="Graphical user interface&#10;&#10;Description automatically generated with low confidence">
            <a:extLst>
              <a:ext uri="{FF2B5EF4-FFF2-40B4-BE49-F238E27FC236}">
                <a16:creationId xmlns:a16="http://schemas.microsoft.com/office/drawing/2014/main" id="{6352DA1D-AD97-9BCE-E235-5637FF1A39C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343181" y="1944625"/>
            <a:ext cx="1311099" cy="1382075"/>
          </a:xfrm>
          <a:prstGeom prst="rect">
            <a:avLst/>
          </a:prstGeom>
        </p:spPr>
      </p:pic>
      <p:pic>
        <p:nvPicPr>
          <p:cNvPr id="9" name="Content Placeholder 12" descr="Chart, line chart, histogram&#10;&#10;Description automatically generated">
            <a:extLst>
              <a:ext uri="{FF2B5EF4-FFF2-40B4-BE49-F238E27FC236}">
                <a16:creationId xmlns:a16="http://schemas.microsoft.com/office/drawing/2014/main" id="{86925C52-7C29-E3F0-2EA4-8D0EE129AD9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320122" y="3364485"/>
            <a:ext cx="1311099" cy="1358741"/>
          </a:xfrm>
          <a:prstGeom prst="rect">
            <a:avLst/>
          </a:prstGeom>
        </p:spPr>
      </p:pic>
      <p:sp>
        <p:nvSpPr>
          <p:cNvPr id="2" name="Rectangle 1">
            <a:extLst>
              <a:ext uri="{FF2B5EF4-FFF2-40B4-BE49-F238E27FC236}">
                <a16:creationId xmlns:a16="http://schemas.microsoft.com/office/drawing/2014/main" id="{75E7093E-455E-73C5-7A83-4ACB0185F423}"/>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7187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35B6ACE5-78BF-96DE-971A-6DDB859FD115}"/>
              </a:ext>
            </a:extLst>
          </p:cNvPr>
          <p:cNvGraphicFramePr>
            <a:graphicFrameLocks noGrp="1"/>
          </p:cNvGraphicFramePr>
          <p:nvPr>
            <p:extLst>
              <p:ext uri="{D42A27DB-BD31-4B8C-83A1-F6EECF244321}">
                <p14:modId xmlns:p14="http://schemas.microsoft.com/office/powerpoint/2010/main" val="4101228509"/>
              </p:ext>
            </p:extLst>
          </p:nvPr>
        </p:nvGraphicFramePr>
        <p:xfrm>
          <a:off x="1050424" y="78770"/>
          <a:ext cx="7209402" cy="4614141"/>
        </p:xfrm>
        <a:graphic>
          <a:graphicData uri="http://schemas.openxmlformats.org/drawingml/2006/table">
            <a:tbl>
              <a:tblPr firstRow="1" bandRow="1">
                <a:tableStyleId>{21E4AEA4-8DFA-4A89-87EB-49C32662AFE0}</a:tableStyleId>
              </a:tblPr>
              <a:tblGrid>
                <a:gridCol w="2403134">
                  <a:extLst>
                    <a:ext uri="{9D8B030D-6E8A-4147-A177-3AD203B41FA5}">
                      <a16:colId xmlns:a16="http://schemas.microsoft.com/office/drawing/2014/main" val="26437543"/>
                    </a:ext>
                  </a:extLst>
                </a:gridCol>
                <a:gridCol w="2403134">
                  <a:extLst>
                    <a:ext uri="{9D8B030D-6E8A-4147-A177-3AD203B41FA5}">
                      <a16:colId xmlns:a16="http://schemas.microsoft.com/office/drawing/2014/main" val="1994544714"/>
                    </a:ext>
                  </a:extLst>
                </a:gridCol>
                <a:gridCol w="2403134">
                  <a:extLst>
                    <a:ext uri="{9D8B030D-6E8A-4147-A177-3AD203B41FA5}">
                      <a16:colId xmlns:a16="http://schemas.microsoft.com/office/drawing/2014/main" val="3934408300"/>
                    </a:ext>
                  </a:extLst>
                </a:gridCol>
              </a:tblGrid>
              <a:tr h="441717">
                <a:tc>
                  <a:txBody>
                    <a:bodyPr/>
                    <a:lstStyle/>
                    <a:p>
                      <a:pPr algn="ctr"/>
                      <a:r>
                        <a:rPr lang="en-US" sz="1600" dirty="0">
                          <a:latin typeface="+mj-lt"/>
                        </a:rPr>
                        <a:t>Model</a:t>
                      </a:r>
                    </a:p>
                  </a:txBody>
                  <a:tcPr/>
                </a:tc>
                <a:tc>
                  <a:txBody>
                    <a:bodyPr/>
                    <a:lstStyle/>
                    <a:p>
                      <a:pPr algn="ctr"/>
                      <a:r>
                        <a:rPr lang="en-US" dirty="0"/>
                        <a:t>Loss Curve</a:t>
                      </a:r>
                    </a:p>
                  </a:txBody>
                  <a:tcPr/>
                </a:tc>
                <a:tc>
                  <a:txBody>
                    <a:bodyPr/>
                    <a:lstStyle/>
                    <a:p>
                      <a:pPr algn="ctr"/>
                      <a:r>
                        <a:rPr lang="en-US" dirty="0"/>
                        <a:t>Accuracy Curve</a:t>
                      </a:r>
                    </a:p>
                  </a:txBody>
                  <a:tcPr/>
                </a:tc>
                <a:extLst>
                  <a:ext uri="{0D108BD9-81ED-4DB2-BD59-A6C34878D82A}">
                    <a16:rowId xmlns:a16="http://schemas.microsoft.com/office/drawing/2014/main" val="4258790852"/>
                  </a:ext>
                </a:extLst>
              </a:tr>
              <a:tr h="1390808">
                <a:tc>
                  <a:txBody>
                    <a:bodyPr/>
                    <a:lstStyle/>
                    <a:p>
                      <a:pPr algn="ctr"/>
                      <a:endParaRPr lang="en-US" sz="1600" b="0" dirty="0">
                        <a:solidFill>
                          <a:schemeClr val="tx1">
                            <a:lumMod val="75000"/>
                            <a:lumOff val="25000"/>
                          </a:schemeClr>
                        </a:solidFill>
                        <a:latin typeface="+mj-lt"/>
                      </a:endParaRPr>
                    </a:p>
                    <a:p>
                      <a:pPr algn="ctr"/>
                      <a:r>
                        <a:rPr lang="en-US" sz="1600" dirty="0"/>
                        <a:t>VGG16</a:t>
                      </a:r>
                      <a:endParaRPr lang="en-US" sz="1600" b="0" dirty="0">
                        <a:solidFill>
                          <a:schemeClr val="tx1">
                            <a:lumMod val="75000"/>
                            <a:lumOff val="25000"/>
                          </a:schemeClr>
                        </a:solidFill>
                        <a:latin typeface="+mj-lt"/>
                      </a:endParaRPr>
                    </a:p>
                    <a:p>
                      <a:pPr algn="ctr"/>
                      <a:endParaRPr lang="en-US" sz="1600" b="0" dirty="0">
                        <a:solidFill>
                          <a:schemeClr val="tx1">
                            <a:lumMod val="75000"/>
                            <a:lumOff val="25000"/>
                          </a:schemeClr>
                        </a:solidFill>
                        <a:latin typeface="+mj-lt"/>
                      </a:endParaRP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796072180"/>
                  </a:ext>
                </a:extLst>
              </a:tr>
              <a:tr h="1390808">
                <a:tc>
                  <a:txBody>
                    <a:bodyPr/>
                    <a:lstStyle/>
                    <a:p>
                      <a:pPr algn="ctr"/>
                      <a:r>
                        <a:rPr lang="en-US" sz="1600" dirty="0" err="1"/>
                        <a:t>ResNet</a:t>
                      </a:r>
                      <a:endParaRPr lang="en-US" sz="1600" b="0" dirty="0">
                        <a:solidFill>
                          <a:schemeClr val="tx1">
                            <a:lumMod val="75000"/>
                            <a:lumOff val="25000"/>
                          </a:schemeClr>
                        </a:solidFill>
                        <a:latin typeface="+mj-lt"/>
                      </a:endParaRP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52362439"/>
                  </a:ext>
                </a:extLst>
              </a:tr>
              <a:tr h="1390808">
                <a:tc>
                  <a:txBody>
                    <a:bodyPr/>
                    <a:lstStyle/>
                    <a:p>
                      <a:pPr algn="ctr"/>
                      <a:r>
                        <a:rPr lang="en-US" sz="1600" dirty="0" err="1"/>
                        <a:t>MobileNet</a:t>
                      </a:r>
                      <a:endParaRPr lang="en-US" sz="1600" b="0" dirty="0">
                        <a:solidFill>
                          <a:schemeClr val="tx1">
                            <a:lumMod val="75000"/>
                            <a:lumOff val="25000"/>
                          </a:schemeClr>
                        </a:solidFill>
                        <a:latin typeface="+mj-lt"/>
                      </a:endParaRPr>
                    </a:p>
                  </a:txBody>
                  <a:tcPr anchor="ct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3070952"/>
                  </a:ext>
                </a:extLst>
              </a:tr>
            </a:tbl>
          </a:graphicData>
        </a:graphic>
      </p:graphicFrame>
      <p:pic>
        <p:nvPicPr>
          <p:cNvPr id="13" name="Content Placeholder 6" descr="Graphical user interface&#10;&#10;Description automatically generated">
            <a:extLst>
              <a:ext uri="{FF2B5EF4-FFF2-40B4-BE49-F238E27FC236}">
                <a16:creationId xmlns:a16="http://schemas.microsoft.com/office/drawing/2014/main" id="{FF7D9382-E2D6-EFE9-B973-9E26AE5C9F5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975471" y="554031"/>
            <a:ext cx="1329080" cy="1369118"/>
          </a:xfrm>
          <a:prstGeom prst="rect">
            <a:avLst/>
          </a:prstGeom>
        </p:spPr>
      </p:pic>
      <p:pic>
        <p:nvPicPr>
          <p:cNvPr id="14" name="Content Placeholder 6" descr="Graphical user interface&#10;&#10;Description automatically generated">
            <a:extLst>
              <a:ext uri="{FF2B5EF4-FFF2-40B4-BE49-F238E27FC236}">
                <a16:creationId xmlns:a16="http://schemas.microsoft.com/office/drawing/2014/main" id="{B026DE10-C4BC-C96E-53CF-625527EF353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30935" y="554031"/>
            <a:ext cx="1329080" cy="1369118"/>
          </a:xfrm>
          <a:prstGeom prst="rect">
            <a:avLst/>
          </a:prstGeom>
        </p:spPr>
      </p:pic>
      <p:pic>
        <p:nvPicPr>
          <p:cNvPr id="15" name="Content Placeholder 6" descr="Graphical user interface">
            <a:extLst>
              <a:ext uri="{FF2B5EF4-FFF2-40B4-BE49-F238E27FC236}">
                <a16:creationId xmlns:a16="http://schemas.microsoft.com/office/drawing/2014/main" id="{9AEEF234-A3A3-47E3-4995-39C6E2F8617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936682" y="1958080"/>
            <a:ext cx="1320730" cy="1369118"/>
          </a:xfrm>
          <a:prstGeom prst="rect">
            <a:avLst/>
          </a:prstGeom>
        </p:spPr>
      </p:pic>
      <p:pic>
        <p:nvPicPr>
          <p:cNvPr id="16" name="Content Placeholder 6" descr="Graphical user interface">
            <a:extLst>
              <a:ext uri="{FF2B5EF4-FFF2-40B4-BE49-F238E27FC236}">
                <a16:creationId xmlns:a16="http://schemas.microsoft.com/office/drawing/2014/main" id="{182CE3A2-1CB3-2975-4ED7-82920089F68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325605" y="1950025"/>
            <a:ext cx="1320730" cy="1369118"/>
          </a:xfrm>
          <a:prstGeom prst="rect">
            <a:avLst/>
          </a:prstGeom>
        </p:spPr>
      </p:pic>
      <p:pic>
        <p:nvPicPr>
          <p:cNvPr id="18" name="Content Placeholder 9" descr="Graphical user interface">
            <a:extLst>
              <a:ext uri="{FF2B5EF4-FFF2-40B4-BE49-F238E27FC236}">
                <a16:creationId xmlns:a16="http://schemas.microsoft.com/office/drawing/2014/main" id="{59863517-F9D6-08E4-6C0A-061A6C5C78E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906057" y="3314446"/>
            <a:ext cx="1398494" cy="1409386"/>
          </a:xfrm>
          <a:prstGeom prst="rect">
            <a:avLst/>
          </a:prstGeom>
        </p:spPr>
      </p:pic>
      <p:pic>
        <p:nvPicPr>
          <p:cNvPr id="19" name="Content Placeholder 9" descr="Graphical user interface">
            <a:extLst>
              <a:ext uri="{FF2B5EF4-FFF2-40B4-BE49-F238E27FC236}">
                <a16:creationId xmlns:a16="http://schemas.microsoft.com/office/drawing/2014/main" id="{5048972D-12E6-9937-4D57-3C2DF837AED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r="-2"/>
          <a:stretch/>
        </p:blipFill>
        <p:spPr>
          <a:xfrm>
            <a:off x="6330935" y="3317163"/>
            <a:ext cx="1333813" cy="1409386"/>
          </a:xfrm>
          <a:prstGeom prst="rect">
            <a:avLst/>
          </a:prstGeom>
        </p:spPr>
      </p:pic>
      <p:sp>
        <p:nvSpPr>
          <p:cNvPr id="2" name="Rectangle 1">
            <a:extLst>
              <a:ext uri="{FF2B5EF4-FFF2-40B4-BE49-F238E27FC236}">
                <a16:creationId xmlns:a16="http://schemas.microsoft.com/office/drawing/2014/main" id="{57430B82-AAE5-5507-B48D-CCF244FC5FBD}"/>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4694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0DB426-4963-CF5A-4750-651C03725C2D}"/>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6" name="Table 17">
            <a:extLst>
              <a:ext uri="{FF2B5EF4-FFF2-40B4-BE49-F238E27FC236}">
                <a16:creationId xmlns:a16="http://schemas.microsoft.com/office/drawing/2014/main" id="{141A994D-E96E-666C-79A1-596D8D8732B6}"/>
              </a:ext>
            </a:extLst>
          </p:cNvPr>
          <p:cNvGraphicFramePr>
            <a:graphicFrameLocks noGrp="1"/>
          </p:cNvGraphicFramePr>
          <p:nvPr>
            <p:extLst>
              <p:ext uri="{D42A27DB-BD31-4B8C-83A1-F6EECF244321}">
                <p14:modId xmlns:p14="http://schemas.microsoft.com/office/powerpoint/2010/main" val="709436835"/>
              </p:ext>
            </p:extLst>
          </p:nvPr>
        </p:nvGraphicFramePr>
        <p:xfrm>
          <a:off x="151141" y="136026"/>
          <a:ext cx="8879504" cy="4488873"/>
        </p:xfrm>
        <a:graphic>
          <a:graphicData uri="http://schemas.openxmlformats.org/drawingml/2006/table">
            <a:tbl>
              <a:tblPr firstRow="1" bandRow="1">
                <a:tableStyleId>{21E4AEA4-8DFA-4A89-87EB-49C32662AFE0}</a:tableStyleId>
              </a:tblPr>
              <a:tblGrid>
                <a:gridCol w="1699782">
                  <a:extLst>
                    <a:ext uri="{9D8B030D-6E8A-4147-A177-3AD203B41FA5}">
                      <a16:colId xmlns:a16="http://schemas.microsoft.com/office/drawing/2014/main" val="716190987"/>
                    </a:ext>
                  </a:extLst>
                </a:gridCol>
                <a:gridCol w="1260052">
                  <a:extLst>
                    <a:ext uri="{9D8B030D-6E8A-4147-A177-3AD203B41FA5}">
                      <a16:colId xmlns:a16="http://schemas.microsoft.com/office/drawing/2014/main" val="2384960559"/>
                    </a:ext>
                  </a:extLst>
                </a:gridCol>
                <a:gridCol w="1479918">
                  <a:extLst>
                    <a:ext uri="{9D8B030D-6E8A-4147-A177-3AD203B41FA5}">
                      <a16:colId xmlns:a16="http://schemas.microsoft.com/office/drawing/2014/main" val="2974870879"/>
                    </a:ext>
                  </a:extLst>
                </a:gridCol>
                <a:gridCol w="1610553">
                  <a:extLst>
                    <a:ext uri="{9D8B030D-6E8A-4147-A177-3AD203B41FA5}">
                      <a16:colId xmlns:a16="http://schemas.microsoft.com/office/drawing/2014/main" val="3674552228"/>
                    </a:ext>
                  </a:extLst>
                </a:gridCol>
                <a:gridCol w="1567528">
                  <a:extLst>
                    <a:ext uri="{9D8B030D-6E8A-4147-A177-3AD203B41FA5}">
                      <a16:colId xmlns:a16="http://schemas.microsoft.com/office/drawing/2014/main" val="2931008742"/>
                    </a:ext>
                  </a:extLst>
                </a:gridCol>
                <a:gridCol w="1261671">
                  <a:extLst>
                    <a:ext uri="{9D8B030D-6E8A-4147-A177-3AD203B41FA5}">
                      <a16:colId xmlns:a16="http://schemas.microsoft.com/office/drawing/2014/main" val="753464237"/>
                    </a:ext>
                  </a:extLst>
                </a:gridCol>
              </a:tblGrid>
              <a:tr h="678367">
                <a:tc>
                  <a:txBody>
                    <a:bodyPr/>
                    <a:lstStyle/>
                    <a:p>
                      <a:pPr algn="ctr"/>
                      <a:r>
                        <a:rPr lang="en-US" sz="1200" dirty="0"/>
                        <a:t>MODEL</a:t>
                      </a:r>
                    </a:p>
                  </a:txBody>
                  <a:tcPr anchor="ctr"/>
                </a:tc>
                <a:tc>
                  <a:txBody>
                    <a:bodyPr/>
                    <a:lstStyle/>
                    <a:p>
                      <a:pPr algn="ctr"/>
                      <a:r>
                        <a:rPr lang="en-US" sz="1200" dirty="0"/>
                        <a:t>TRAIN ACCURACY</a:t>
                      </a:r>
                    </a:p>
                  </a:txBody>
                  <a:tcPr anchor="ctr"/>
                </a:tc>
                <a:tc>
                  <a:txBody>
                    <a:bodyPr/>
                    <a:lstStyle/>
                    <a:p>
                      <a:pPr algn="ctr"/>
                      <a:r>
                        <a:rPr lang="en-US" sz="1200" dirty="0"/>
                        <a:t>TEST ACCURACY</a:t>
                      </a:r>
                    </a:p>
                  </a:txBody>
                  <a:tcPr anchor="ctr"/>
                </a:tc>
                <a:tc>
                  <a:txBody>
                    <a:bodyPr/>
                    <a:lstStyle/>
                    <a:p>
                      <a:pPr algn="ctr"/>
                      <a:r>
                        <a:rPr lang="en-US" sz="1200" dirty="0"/>
                        <a:t>TRAINABLE PARAMETERS</a:t>
                      </a:r>
                    </a:p>
                  </a:txBody>
                  <a:tcPr anchor="ctr"/>
                </a:tc>
                <a:tc>
                  <a:txBody>
                    <a:bodyPr/>
                    <a:lstStyle/>
                    <a:p>
                      <a:pPr algn="ctr"/>
                      <a:r>
                        <a:rPr lang="en-US" sz="1200" dirty="0"/>
                        <a:t>OVERFITTING</a:t>
                      </a:r>
                    </a:p>
                  </a:txBody>
                  <a:tcPr anchor="ctr"/>
                </a:tc>
                <a:tc>
                  <a:txBody>
                    <a:bodyPr/>
                    <a:lstStyle/>
                    <a:p>
                      <a:pPr algn="ctr"/>
                      <a:r>
                        <a:rPr lang="en-US" sz="1200" dirty="0"/>
                        <a:t>CUSTOM ACCURACY</a:t>
                      </a:r>
                    </a:p>
                  </a:txBody>
                  <a:tcPr anchor="ctr"/>
                </a:tc>
                <a:extLst>
                  <a:ext uri="{0D108BD9-81ED-4DB2-BD59-A6C34878D82A}">
                    <a16:rowId xmlns:a16="http://schemas.microsoft.com/office/drawing/2014/main" val="2798145815"/>
                  </a:ext>
                </a:extLst>
              </a:tr>
              <a:tr h="678367">
                <a:tc>
                  <a:txBody>
                    <a:bodyPr/>
                    <a:lstStyle/>
                    <a:p>
                      <a:pPr algn="ctr"/>
                      <a:r>
                        <a:rPr lang="en-US" sz="1600" dirty="0">
                          <a:solidFill>
                            <a:schemeClr val="tx1">
                              <a:lumMod val="75000"/>
                              <a:lumOff val="25000"/>
                            </a:schemeClr>
                          </a:solidFill>
                        </a:rPr>
                        <a:t>CNN</a:t>
                      </a:r>
                    </a:p>
                  </a:txBody>
                  <a:tcPr anchor="ctr"/>
                </a:tc>
                <a:tc>
                  <a:txBody>
                    <a:bodyPr/>
                    <a:lstStyle/>
                    <a:p>
                      <a:pPr algn="ctr"/>
                      <a:r>
                        <a:rPr lang="en-US" dirty="0">
                          <a:solidFill>
                            <a:schemeClr val="tx1">
                              <a:lumMod val="75000"/>
                              <a:lumOff val="25000"/>
                            </a:schemeClr>
                          </a:solidFill>
                        </a:rPr>
                        <a:t>89.65</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82.13</a:t>
                      </a:r>
                    </a:p>
                  </a:txBody>
                  <a:tcPr anchor="ctr"/>
                </a:tc>
                <a:tc>
                  <a:txBody>
                    <a:bodyPr/>
                    <a:lstStyle/>
                    <a:p>
                      <a:pPr algn="ctr"/>
                      <a:r>
                        <a:rPr lang="en-US" dirty="0">
                          <a:solidFill>
                            <a:schemeClr val="tx1">
                              <a:lumMod val="75000"/>
                              <a:lumOff val="25000"/>
                            </a:schemeClr>
                          </a:solidFill>
                        </a:rPr>
                        <a:t>51,384,783</a:t>
                      </a:r>
                    </a:p>
                  </a:txBody>
                  <a:tcPr anchor="ctr"/>
                </a:tc>
                <a:tc>
                  <a:txBody>
                    <a:bodyPr/>
                    <a:lstStyle/>
                    <a:p>
                      <a:pPr algn="ctr"/>
                      <a:r>
                        <a:rPr lang="en-US" dirty="0">
                          <a:solidFill>
                            <a:schemeClr val="tx1">
                              <a:lumMod val="75000"/>
                              <a:lumOff val="25000"/>
                            </a:schemeClr>
                          </a:solidFill>
                        </a:rPr>
                        <a:t>Yes</a:t>
                      </a:r>
                    </a:p>
                  </a:txBody>
                  <a:tcPr anchor="ctr"/>
                </a:tc>
                <a:tc>
                  <a:txBody>
                    <a:bodyPr/>
                    <a:lstStyle/>
                    <a:p>
                      <a:pPr algn="ctr"/>
                      <a:r>
                        <a:rPr lang="en-US" dirty="0">
                          <a:solidFill>
                            <a:schemeClr val="tx1">
                              <a:lumMod val="75000"/>
                              <a:lumOff val="25000"/>
                            </a:schemeClr>
                          </a:solidFill>
                        </a:rPr>
                        <a:t>30.32</a:t>
                      </a:r>
                    </a:p>
                  </a:txBody>
                  <a:tcPr anchor="ctr"/>
                </a:tc>
                <a:extLst>
                  <a:ext uri="{0D108BD9-81ED-4DB2-BD59-A6C34878D82A}">
                    <a16:rowId xmlns:a16="http://schemas.microsoft.com/office/drawing/2014/main" val="2570690616"/>
                  </a:ext>
                </a:extLst>
              </a:tr>
              <a:tr h="639857">
                <a:tc>
                  <a:txBody>
                    <a:bodyPr/>
                    <a:lstStyle/>
                    <a:p>
                      <a:pPr algn="ctr"/>
                      <a:r>
                        <a:rPr lang="en-US" sz="1600" dirty="0">
                          <a:solidFill>
                            <a:schemeClr val="tx1">
                              <a:lumMod val="75000"/>
                              <a:lumOff val="25000"/>
                            </a:schemeClr>
                          </a:solidFill>
                        </a:rPr>
                        <a:t>CNN Inc layers</a:t>
                      </a:r>
                    </a:p>
                  </a:txBody>
                  <a:tcPr anchor="ctr"/>
                </a:tc>
                <a:tc>
                  <a:txBody>
                    <a:bodyPr/>
                    <a:lstStyle/>
                    <a:p>
                      <a:pPr algn="ctr"/>
                      <a:r>
                        <a:rPr lang="en-US" dirty="0">
                          <a:solidFill>
                            <a:schemeClr val="tx1">
                              <a:lumMod val="75000"/>
                              <a:lumOff val="25000"/>
                            </a:schemeClr>
                          </a:solidFill>
                        </a:rPr>
                        <a:t>95.30</a:t>
                      </a:r>
                    </a:p>
                  </a:txBody>
                  <a:tcPr anchor="ctr"/>
                </a:tc>
                <a:tc>
                  <a:txBody>
                    <a:bodyPr/>
                    <a:lstStyle/>
                    <a:p>
                      <a:pPr algn="ctr"/>
                      <a:r>
                        <a:rPr lang="en-US" dirty="0">
                          <a:solidFill>
                            <a:schemeClr val="tx1">
                              <a:lumMod val="75000"/>
                              <a:lumOff val="25000"/>
                            </a:schemeClr>
                          </a:solidFill>
                        </a:rPr>
                        <a:t>90.23</a:t>
                      </a:r>
                    </a:p>
                  </a:txBody>
                  <a:tcPr anchor="ctr"/>
                </a:tc>
                <a:tc>
                  <a:txBody>
                    <a:bodyPr/>
                    <a:lstStyle/>
                    <a:p>
                      <a:pPr algn="ctr"/>
                      <a:r>
                        <a:rPr lang="en-US" dirty="0">
                          <a:solidFill>
                            <a:schemeClr val="tx1">
                              <a:lumMod val="75000"/>
                              <a:lumOff val="25000"/>
                            </a:schemeClr>
                          </a:solidFill>
                        </a:rPr>
                        <a:t>73,631</a:t>
                      </a:r>
                    </a:p>
                  </a:txBody>
                  <a:tcPr anchor="ctr"/>
                </a:tc>
                <a:tc>
                  <a:txBody>
                    <a:bodyPr/>
                    <a:lstStyle/>
                    <a:p>
                      <a:pPr algn="ctr"/>
                      <a:r>
                        <a:rPr lang="en-US" dirty="0">
                          <a:solidFill>
                            <a:schemeClr val="tx1">
                              <a:lumMod val="75000"/>
                              <a:lumOff val="25000"/>
                            </a:schemeClr>
                          </a:solidFill>
                        </a:rPr>
                        <a:t>Yes</a:t>
                      </a:r>
                    </a:p>
                  </a:txBody>
                  <a:tcPr anchor="ctr"/>
                </a:tc>
                <a:tc>
                  <a:txBody>
                    <a:bodyPr/>
                    <a:lstStyle/>
                    <a:p>
                      <a:pPr algn="ctr"/>
                      <a:r>
                        <a:rPr lang="en-US" dirty="0">
                          <a:solidFill>
                            <a:schemeClr val="tx1">
                              <a:lumMod val="75000"/>
                              <a:lumOff val="25000"/>
                            </a:schemeClr>
                          </a:solidFill>
                        </a:rPr>
                        <a:t>35.69</a:t>
                      </a:r>
                    </a:p>
                  </a:txBody>
                  <a:tcPr anchor="ctr"/>
                </a:tc>
                <a:extLst>
                  <a:ext uri="{0D108BD9-81ED-4DB2-BD59-A6C34878D82A}">
                    <a16:rowId xmlns:a16="http://schemas.microsoft.com/office/drawing/2014/main" val="3881175332"/>
                  </a:ext>
                </a:extLst>
              </a:tr>
              <a:tr h="1279922">
                <a:tc>
                  <a:txBody>
                    <a:bodyPr/>
                    <a:lstStyle/>
                    <a:p>
                      <a:pPr algn="ctr"/>
                      <a:r>
                        <a:rPr lang="en-US" sz="1600" dirty="0">
                          <a:solidFill>
                            <a:schemeClr val="tx1">
                              <a:lumMod val="75000"/>
                              <a:lumOff val="25000"/>
                            </a:schemeClr>
                          </a:solidFill>
                        </a:rPr>
                        <a:t>CNN with Dropout and Batch Normalization</a:t>
                      </a:r>
                    </a:p>
                  </a:txBody>
                  <a:tcPr anchor="ctr"/>
                </a:tc>
                <a:tc>
                  <a:txBody>
                    <a:bodyPr/>
                    <a:lstStyle/>
                    <a:p>
                      <a:pPr algn="ctr"/>
                      <a:r>
                        <a:rPr lang="en-US" dirty="0">
                          <a:solidFill>
                            <a:schemeClr val="tx1">
                              <a:lumMod val="75000"/>
                              <a:lumOff val="25000"/>
                            </a:schemeClr>
                          </a:solidFill>
                        </a:rPr>
                        <a:t>87.79</a:t>
                      </a:r>
                    </a:p>
                  </a:txBody>
                  <a:tcPr anchor="ctr"/>
                </a:tc>
                <a:tc>
                  <a:txBody>
                    <a:bodyPr/>
                    <a:lstStyle/>
                    <a:p>
                      <a:pPr algn="ctr"/>
                      <a:r>
                        <a:rPr lang="en-US" dirty="0">
                          <a:solidFill>
                            <a:schemeClr val="tx1">
                              <a:lumMod val="75000"/>
                              <a:lumOff val="25000"/>
                            </a:schemeClr>
                          </a:solidFill>
                        </a:rPr>
                        <a:t>88.28</a:t>
                      </a:r>
                    </a:p>
                  </a:txBody>
                  <a:tcPr anchor="ctr"/>
                </a:tc>
                <a:tc>
                  <a:txBody>
                    <a:bodyPr/>
                    <a:lstStyle/>
                    <a:p>
                      <a:pPr algn="ctr"/>
                      <a:r>
                        <a:rPr lang="en-US" dirty="0">
                          <a:solidFill>
                            <a:schemeClr val="tx1">
                              <a:lumMod val="75000"/>
                              <a:lumOff val="25000"/>
                            </a:schemeClr>
                          </a:solidFill>
                        </a:rPr>
                        <a:t>73,823</a:t>
                      </a:r>
                    </a:p>
                  </a:txBody>
                  <a:tcPr anchor="ctr"/>
                </a:tc>
                <a:tc>
                  <a:txBody>
                    <a:bodyPr/>
                    <a:lstStyle/>
                    <a:p>
                      <a:pPr algn="ctr"/>
                      <a:r>
                        <a:rPr lang="en-US" dirty="0">
                          <a:solidFill>
                            <a:schemeClr val="tx1">
                              <a:lumMod val="75000"/>
                              <a:lumOff val="25000"/>
                            </a:schemeClr>
                          </a:solidFill>
                        </a:rPr>
                        <a:t>No</a:t>
                      </a:r>
                    </a:p>
                  </a:txBody>
                  <a:tcPr anchor="ctr"/>
                </a:tc>
                <a:tc>
                  <a:txBody>
                    <a:bodyPr/>
                    <a:lstStyle/>
                    <a:p>
                      <a:pPr algn="ctr"/>
                      <a:r>
                        <a:rPr lang="en-US" dirty="0">
                          <a:solidFill>
                            <a:schemeClr val="tx1">
                              <a:lumMod val="75000"/>
                              <a:lumOff val="25000"/>
                            </a:schemeClr>
                          </a:solidFill>
                        </a:rPr>
                        <a:t>21.24</a:t>
                      </a:r>
                    </a:p>
                  </a:txBody>
                  <a:tcPr anchor="ctr"/>
                </a:tc>
                <a:extLst>
                  <a:ext uri="{0D108BD9-81ED-4DB2-BD59-A6C34878D82A}">
                    <a16:rowId xmlns:a16="http://schemas.microsoft.com/office/drawing/2014/main" val="1696508145"/>
                  </a:ext>
                </a:extLst>
              </a:tr>
              <a:tr h="404120">
                <a:tc>
                  <a:txBody>
                    <a:bodyPr/>
                    <a:lstStyle/>
                    <a:p>
                      <a:pPr algn="ctr"/>
                      <a:r>
                        <a:rPr lang="en-US" sz="1600" dirty="0">
                          <a:solidFill>
                            <a:schemeClr val="tx1">
                              <a:lumMod val="75000"/>
                              <a:lumOff val="25000"/>
                            </a:schemeClr>
                          </a:solidFill>
                        </a:rPr>
                        <a:t>VGG16</a:t>
                      </a:r>
                    </a:p>
                  </a:txBody>
                  <a:tcPr anchor="ctr"/>
                </a:tc>
                <a:tc>
                  <a:txBody>
                    <a:bodyPr/>
                    <a:lstStyle/>
                    <a:p>
                      <a:pPr algn="ctr"/>
                      <a:r>
                        <a:rPr lang="en-US" dirty="0">
                          <a:solidFill>
                            <a:schemeClr val="tx1">
                              <a:lumMod val="75000"/>
                              <a:lumOff val="25000"/>
                            </a:schemeClr>
                          </a:solidFill>
                        </a:rPr>
                        <a:t>97.80</a:t>
                      </a:r>
                    </a:p>
                  </a:txBody>
                  <a:tcPr anchor="ctr"/>
                </a:tc>
                <a:tc>
                  <a:txBody>
                    <a:bodyPr/>
                    <a:lstStyle/>
                    <a:p>
                      <a:pPr algn="ctr"/>
                      <a:r>
                        <a:rPr lang="en-US" dirty="0">
                          <a:solidFill>
                            <a:schemeClr val="tx1">
                              <a:lumMod val="75000"/>
                              <a:lumOff val="25000"/>
                            </a:schemeClr>
                          </a:solidFill>
                        </a:rPr>
                        <a:t>98.10</a:t>
                      </a:r>
                    </a:p>
                  </a:txBody>
                  <a:tcPr anchor="ctr"/>
                </a:tc>
                <a:tc>
                  <a:txBody>
                    <a:bodyPr/>
                    <a:lstStyle/>
                    <a:p>
                      <a:pPr algn="ctr"/>
                      <a:r>
                        <a:rPr lang="en-US" dirty="0">
                          <a:solidFill>
                            <a:schemeClr val="tx1">
                              <a:lumMod val="75000"/>
                              <a:lumOff val="25000"/>
                            </a:schemeClr>
                          </a:solidFill>
                        </a:rPr>
                        <a:t>33,807</a:t>
                      </a:r>
                    </a:p>
                  </a:txBody>
                  <a:tcPr anchor="ctr"/>
                </a:tc>
                <a:tc>
                  <a:txBody>
                    <a:bodyPr/>
                    <a:lstStyle/>
                    <a:p>
                      <a:pPr algn="ctr"/>
                      <a:r>
                        <a:rPr lang="en-US" dirty="0">
                          <a:solidFill>
                            <a:schemeClr val="tx1">
                              <a:lumMod val="75000"/>
                              <a:lumOff val="25000"/>
                            </a:schemeClr>
                          </a:solidFill>
                        </a:rPr>
                        <a:t>No</a:t>
                      </a:r>
                    </a:p>
                  </a:txBody>
                  <a:tcPr anchor="ctr"/>
                </a:tc>
                <a:tc>
                  <a:txBody>
                    <a:bodyPr/>
                    <a:lstStyle/>
                    <a:p>
                      <a:pPr algn="ctr"/>
                      <a:r>
                        <a:rPr lang="en-US" dirty="0">
                          <a:solidFill>
                            <a:schemeClr val="tx1">
                              <a:lumMod val="75000"/>
                              <a:lumOff val="25000"/>
                            </a:schemeClr>
                          </a:solidFill>
                        </a:rPr>
                        <a:t>63.64</a:t>
                      </a:r>
                    </a:p>
                  </a:txBody>
                  <a:tcPr anchor="ctr"/>
                </a:tc>
                <a:extLst>
                  <a:ext uri="{0D108BD9-81ED-4DB2-BD59-A6C34878D82A}">
                    <a16:rowId xmlns:a16="http://schemas.microsoft.com/office/drawing/2014/main" val="3198884684"/>
                  </a:ext>
                </a:extLst>
              </a:tr>
              <a:tr h="404120">
                <a:tc>
                  <a:txBody>
                    <a:bodyPr/>
                    <a:lstStyle/>
                    <a:p>
                      <a:pPr algn="ctr"/>
                      <a:r>
                        <a:rPr lang="en-US" sz="1600" dirty="0" err="1">
                          <a:solidFill>
                            <a:schemeClr val="tx1">
                              <a:lumMod val="75000"/>
                              <a:lumOff val="25000"/>
                            </a:schemeClr>
                          </a:solidFill>
                        </a:rPr>
                        <a:t>ResNet</a:t>
                      </a:r>
                      <a:endParaRPr lang="en-US" sz="1600" dirty="0">
                        <a:solidFill>
                          <a:schemeClr val="tx1">
                            <a:lumMod val="75000"/>
                            <a:lumOff val="25000"/>
                          </a:schemeClr>
                        </a:solidFill>
                      </a:endParaRPr>
                    </a:p>
                  </a:txBody>
                  <a:tcPr anchor="ctr"/>
                </a:tc>
                <a:tc>
                  <a:txBody>
                    <a:bodyPr/>
                    <a:lstStyle/>
                    <a:p>
                      <a:pPr algn="ctr"/>
                      <a:r>
                        <a:rPr lang="en-US" dirty="0">
                          <a:solidFill>
                            <a:schemeClr val="tx1">
                              <a:lumMod val="75000"/>
                              <a:lumOff val="25000"/>
                            </a:schemeClr>
                          </a:solidFill>
                        </a:rPr>
                        <a:t>98.23</a:t>
                      </a:r>
                    </a:p>
                  </a:txBody>
                  <a:tcPr anchor="ctr"/>
                </a:tc>
                <a:tc>
                  <a:txBody>
                    <a:bodyPr/>
                    <a:lstStyle/>
                    <a:p>
                      <a:pPr algn="ctr"/>
                      <a:r>
                        <a:rPr lang="en-US" dirty="0">
                          <a:solidFill>
                            <a:schemeClr val="tx1">
                              <a:lumMod val="75000"/>
                              <a:lumOff val="25000"/>
                            </a:schemeClr>
                          </a:solidFill>
                        </a:rPr>
                        <a:t>98.20</a:t>
                      </a:r>
                    </a:p>
                  </a:txBody>
                  <a:tcPr anchor="ctr"/>
                </a:tc>
                <a:tc>
                  <a:txBody>
                    <a:bodyPr/>
                    <a:lstStyle/>
                    <a:p>
                      <a:pPr algn="ctr"/>
                      <a:r>
                        <a:rPr lang="en-US" dirty="0">
                          <a:solidFill>
                            <a:schemeClr val="tx1">
                              <a:lumMod val="75000"/>
                              <a:lumOff val="25000"/>
                            </a:schemeClr>
                          </a:solidFill>
                        </a:rPr>
                        <a:t>30,735</a:t>
                      </a:r>
                    </a:p>
                  </a:txBody>
                  <a:tcPr anchor="ctr"/>
                </a:tc>
                <a:tc>
                  <a:txBody>
                    <a:bodyPr/>
                    <a:lstStyle/>
                    <a:p>
                      <a:pPr algn="ctr"/>
                      <a:r>
                        <a:rPr lang="en-US" dirty="0">
                          <a:solidFill>
                            <a:schemeClr val="tx1">
                              <a:lumMod val="75000"/>
                              <a:lumOff val="25000"/>
                            </a:schemeClr>
                          </a:solidFill>
                        </a:rPr>
                        <a:t>No</a:t>
                      </a:r>
                    </a:p>
                  </a:txBody>
                  <a:tcPr anchor="ctr"/>
                </a:tc>
                <a:tc>
                  <a:txBody>
                    <a:bodyPr/>
                    <a:lstStyle/>
                    <a:p>
                      <a:pPr algn="ctr"/>
                      <a:r>
                        <a:rPr lang="en-US" dirty="0">
                          <a:solidFill>
                            <a:schemeClr val="tx1">
                              <a:lumMod val="75000"/>
                              <a:lumOff val="25000"/>
                            </a:schemeClr>
                          </a:solidFill>
                        </a:rPr>
                        <a:t>93.94</a:t>
                      </a:r>
                    </a:p>
                  </a:txBody>
                  <a:tcPr anchor="ctr"/>
                </a:tc>
                <a:extLst>
                  <a:ext uri="{0D108BD9-81ED-4DB2-BD59-A6C34878D82A}">
                    <a16:rowId xmlns:a16="http://schemas.microsoft.com/office/drawing/2014/main" val="429514704"/>
                  </a:ext>
                </a:extLst>
              </a:tr>
              <a:tr h="404120">
                <a:tc>
                  <a:txBody>
                    <a:bodyPr/>
                    <a:lstStyle/>
                    <a:p>
                      <a:pPr algn="ctr"/>
                      <a:r>
                        <a:rPr lang="en-US" sz="1600" dirty="0" err="1">
                          <a:solidFill>
                            <a:schemeClr val="tx1">
                              <a:lumMod val="75000"/>
                              <a:lumOff val="25000"/>
                            </a:schemeClr>
                          </a:solidFill>
                        </a:rPr>
                        <a:t>MobileNet</a:t>
                      </a:r>
                      <a:endParaRPr lang="en-US" sz="1600" dirty="0">
                        <a:solidFill>
                          <a:schemeClr val="tx1">
                            <a:lumMod val="75000"/>
                            <a:lumOff val="25000"/>
                          </a:schemeClr>
                        </a:solidFill>
                      </a:endParaRPr>
                    </a:p>
                  </a:txBody>
                  <a:tcPr anchor="ctr"/>
                </a:tc>
                <a:tc>
                  <a:txBody>
                    <a:bodyPr/>
                    <a:lstStyle/>
                    <a:p>
                      <a:pPr algn="ctr"/>
                      <a:r>
                        <a:rPr lang="en-US" dirty="0">
                          <a:solidFill>
                            <a:schemeClr val="tx1">
                              <a:lumMod val="75000"/>
                              <a:lumOff val="25000"/>
                            </a:schemeClr>
                          </a:solidFill>
                        </a:rPr>
                        <a:t>98.37</a:t>
                      </a:r>
                    </a:p>
                  </a:txBody>
                  <a:tcPr anchor="ctr"/>
                </a:tc>
                <a:tc>
                  <a:txBody>
                    <a:bodyPr/>
                    <a:lstStyle/>
                    <a:p>
                      <a:pPr algn="ctr"/>
                      <a:r>
                        <a:rPr lang="en-US" dirty="0">
                          <a:solidFill>
                            <a:schemeClr val="tx1">
                              <a:lumMod val="75000"/>
                              <a:lumOff val="25000"/>
                            </a:schemeClr>
                          </a:solidFill>
                        </a:rPr>
                        <a:t>98.90</a:t>
                      </a:r>
                    </a:p>
                  </a:txBody>
                  <a:tcPr anchor="ctr"/>
                </a:tc>
                <a:tc>
                  <a:txBody>
                    <a:bodyPr/>
                    <a:lstStyle/>
                    <a:p>
                      <a:pPr algn="ctr"/>
                      <a:r>
                        <a:rPr lang="en-US" dirty="0">
                          <a:solidFill>
                            <a:schemeClr val="tx1">
                              <a:lumMod val="75000"/>
                              <a:lumOff val="25000"/>
                            </a:schemeClr>
                          </a:solidFill>
                        </a:rPr>
                        <a:t>19,215</a:t>
                      </a:r>
                    </a:p>
                  </a:txBody>
                  <a:tcPr anchor="ctr"/>
                </a:tc>
                <a:tc>
                  <a:txBody>
                    <a:bodyPr/>
                    <a:lstStyle/>
                    <a:p>
                      <a:pPr algn="ctr"/>
                      <a:r>
                        <a:rPr lang="en-US" dirty="0">
                          <a:solidFill>
                            <a:schemeClr val="tx1">
                              <a:lumMod val="75000"/>
                              <a:lumOff val="25000"/>
                            </a:schemeClr>
                          </a:solidFill>
                        </a:rPr>
                        <a:t>No</a:t>
                      </a:r>
                    </a:p>
                  </a:txBody>
                  <a:tcPr anchor="ctr"/>
                </a:tc>
                <a:tc>
                  <a:txBody>
                    <a:bodyPr/>
                    <a:lstStyle/>
                    <a:p>
                      <a:pPr algn="ctr"/>
                      <a:r>
                        <a:rPr lang="en-US" dirty="0">
                          <a:solidFill>
                            <a:schemeClr val="tx1">
                              <a:lumMod val="75000"/>
                              <a:lumOff val="25000"/>
                            </a:schemeClr>
                          </a:solidFill>
                        </a:rPr>
                        <a:t>87.88</a:t>
                      </a:r>
                    </a:p>
                  </a:txBody>
                  <a:tcPr anchor="ctr"/>
                </a:tc>
                <a:extLst>
                  <a:ext uri="{0D108BD9-81ED-4DB2-BD59-A6C34878D82A}">
                    <a16:rowId xmlns:a16="http://schemas.microsoft.com/office/drawing/2014/main" val="2038706285"/>
                  </a:ext>
                </a:extLst>
              </a:tr>
            </a:tbl>
          </a:graphicData>
        </a:graphic>
      </p:graphicFrame>
    </p:spTree>
    <p:extLst>
      <p:ext uri="{BB962C8B-B14F-4D97-AF65-F5344CB8AC3E}">
        <p14:creationId xmlns:p14="http://schemas.microsoft.com/office/powerpoint/2010/main" val="148137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FA36EA1-F4C7-BAEF-32D6-E3061BA9148A}"/>
              </a:ext>
            </a:extLst>
          </p:cNvPr>
          <p:cNvSpPr>
            <a:spLocks noGrp="1"/>
          </p:cNvSpPr>
          <p:nvPr>
            <p:ph type="title"/>
          </p:nvPr>
        </p:nvSpPr>
        <p:spPr>
          <a:xfrm>
            <a:off x="457290" y="198456"/>
            <a:ext cx="4560579" cy="779318"/>
          </a:xfrm>
        </p:spPr>
        <p:txBody>
          <a:bodyPr/>
          <a:lstStyle/>
          <a:p>
            <a:r>
              <a:rPr lang="en-US" dirty="0"/>
              <a:t>OVERVIEW</a:t>
            </a:r>
          </a:p>
        </p:txBody>
      </p:sp>
      <p:sp>
        <p:nvSpPr>
          <p:cNvPr id="9" name="Content Placeholder 2">
            <a:extLst>
              <a:ext uri="{FF2B5EF4-FFF2-40B4-BE49-F238E27FC236}">
                <a16:creationId xmlns:a16="http://schemas.microsoft.com/office/drawing/2014/main" id="{B31622FF-FCD1-D514-9AB4-A573A7AC155C}"/>
              </a:ext>
            </a:extLst>
          </p:cNvPr>
          <p:cNvSpPr>
            <a:spLocks noGrp="1"/>
          </p:cNvSpPr>
          <p:nvPr>
            <p:ph idx="1"/>
          </p:nvPr>
        </p:nvSpPr>
        <p:spPr>
          <a:xfrm>
            <a:off x="457290" y="975308"/>
            <a:ext cx="3033237" cy="3806921"/>
          </a:xfrm>
        </p:spPr>
        <p:txBody>
          <a:bodyPr>
            <a:noAutofit/>
          </a:bodyPr>
          <a:lstStyle/>
          <a:p>
            <a:r>
              <a:rPr lang="en-US" sz="1400" dirty="0"/>
              <a:t>Abstract</a:t>
            </a:r>
          </a:p>
          <a:p>
            <a:r>
              <a:rPr lang="en-US" sz="1400" dirty="0"/>
              <a:t>Motivation</a:t>
            </a:r>
          </a:p>
          <a:p>
            <a:r>
              <a:rPr lang="en-US" sz="1400" dirty="0"/>
              <a:t>Dataset</a:t>
            </a:r>
          </a:p>
          <a:p>
            <a:r>
              <a:rPr lang="en-US" sz="1400" dirty="0"/>
              <a:t>Approach</a:t>
            </a:r>
          </a:p>
          <a:p>
            <a:r>
              <a:rPr lang="en-US" sz="1400" dirty="0"/>
              <a:t>Modelling and Results</a:t>
            </a:r>
          </a:p>
          <a:p>
            <a:r>
              <a:rPr lang="en-US" sz="1400" dirty="0"/>
              <a:t>Conclusion</a:t>
            </a:r>
          </a:p>
          <a:p>
            <a:r>
              <a:rPr lang="en-US" sz="1400" dirty="0"/>
              <a:t>Future work</a:t>
            </a:r>
          </a:p>
          <a:p>
            <a:r>
              <a:rPr lang="en-US" sz="1400" dirty="0"/>
              <a:t>Demo</a:t>
            </a:r>
          </a:p>
          <a:p>
            <a:endParaRPr lang="en-US" sz="1200" dirty="0"/>
          </a:p>
        </p:txBody>
      </p:sp>
      <p:pic>
        <p:nvPicPr>
          <p:cNvPr id="20" name="Picture Placeholder 19" descr="A basket of vegetables">
            <a:extLst>
              <a:ext uri="{FF2B5EF4-FFF2-40B4-BE49-F238E27FC236}">
                <a16:creationId xmlns:a16="http://schemas.microsoft.com/office/drawing/2014/main" id="{E16EA932-23BC-00C3-95BF-5A1021AF03A3}"/>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3482023" y="722313"/>
            <a:ext cx="5326697" cy="4059916"/>
          </a:xfrm>
        </p:spPr>
      </p:pic>
    </p:spTree>
    <p:extLst>
      <p:ext uri="{BB962C8B-B14F-4D97-AF65-F5344CB8AC3E}">
        <p14:creationId xmlns:p14="http://schemas.microsoft.com/office/powerpoint/2010/main" val="2013212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4DA9-7078-B07F-B2B2-52257D5D6835}"/>
              </a:ext>
            </a:extLst>
          </p:cNvPr>
          <p:cNvSpPr>
            <a:spLocks noGrp="1"/>
          </p:cNvSpPr>
          <p:nvPr>
            <p:ph type="ctrTitle"/>
          </p:nvPr>
        </p:nvSpPr>
        <p:spPr>
          <a:xfrm>
            <a:off x="99077" y="70389"/>
            <a:ext cx="8004391" cy="699065"/>
          </a:xfrm>
        </p:spPr>
        <p:txBody>
          <a:bodyPr/>
          <a:lstStyle/>
          <a:p>
            <a:r>
              <a:rPr lang="en-US" dirty="0" err="1"/>
              <a:t>MobileNet</a:t>
            </a:r>
            <a:r>
              <a:rPr lang="en-US" dirty="0"/>
              <a:t> Confusion Matrix </a:t>
            </a:r>
          </a:p>
        </p:txBody>
      </p:sp>
      <p:sp>
        <p:nvSpPr>
          <p:cNvPr id="3" name="Text Placeholder 2">
            <a:extLst>
              <a:ext uri="{FF2B5EF4-FFF2-40B4-BE49-F238E27FC236}">
                <a16:creationId xmlns:a16="http://schemas.microsoft.com/office/drawing/2014/main" id="{E9F0287F-11DF-7173-0C39-B61BA5D11DB4}"/>
              </a:ext>
            </a:extLst>
          </p:cNvPr>
          <p:cNvSpPr>
            <a:spLocks noGrp="1"/>
          </p:cNvSpPr>
          <p:nvPr>
            <p:ph type="body" sz="quarter" idx="10"/>
          </p:nvPr>
        </p:nvSpPr>
        <p:spPr/>
        <p:txBody>
          <a:bodyPr/>
          <a:lstStyle/>
          <a:p>
            <a:r>
              <a:rPr lang="en-US" dirty="0"/>
              <a:t>RESULTS</a:t>
            </a:r>
          </a:p>
        </p:txBody>
      </p:sp>
      <p:pic>
        <p:nvPicPr>
          <p:cNvPr id="7" name="Content Placeholder 6" descr="Chart&#10;&#10;Description automatically generated">
            <a:extLst>
              <a:ext uri="{FF2B5EF4-FFF2-40B4-BE49-F238E27FC236}">
                <a16:creationId xmlns:a16="http://schemas.microsoft.com/office/drawing/2014/main" id="{2C103AF3-F891-5B1C-EC2D-0E972C73C06C}"/>
              </a:ext>
            </a:extLst>
          </p:cNvPr>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814731" y="783253"/>
            <a:ext cx="3414940" cy="3576993"/>
          </a:xfrm>
        </p:spPr>
      </p:pic>
      <p:sp>
        <p:nvSpPr>
          <p:cNvPr id="5" name="Rectangle 4">
            <a:extLst>
              <a:ext uri="{FF2B5EF4-FFF2-40B4-BE49-F238E27FC236}">
                <a16:creationId xmlns:a16="http://schemas.microsoft.com/office/drawing/2014/main" id="{74E55C6A-A258-3C35-A0F3-BD6EEA6A4133}"/>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A picture containing text&#10;&#10;Description automatically generated">
            <a:extLst>
              <a:ext uri="{FF2B5EF4-FFF2-40B4-BE49-F238E27FC236}">
                <a16:creationId xmlns:a16="http://schemas.microsoft.com/office/drawing/2014/main" id="{966DED42-3E4F-B6F7-60A6-2E3EF31E4F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27436" y="783253"/>
            <a:ext cx="3906982" cy="3568348"/>
          </a:xfrm>
          <a:prstGeom prst="rect">
            <a:avLst/>
          </a:prstGeom>
        </p:spPr>
      </p:pic>
    </p:spTree>
    <p:extLst>
      <p:ext uri="{BB962C8B-B14F-4D97-AF65-F5344CB8AC3E}">
        <p14:creationId xmlns:p14="http://schemas.microsoft.com/office/powerpoint/2010/main" val="4156760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067B-01EA-70D4-96C3-72EAC0E2C9BD}"/>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48438352-591A-0899-32E5-302B50BF8F3F}"/>
              </a:ext>
            </a:extLst>
          </p:cNvPr>
          <p:cNvSpPr>
            <a:spLocks noGrp="1"/>
          </p:cNvSpPr>
          <p:nvPr>
            <p:ph type="body" sz="quarter" idx="10"/>
          </p:nvPr>
        </p:nvSpPr>
        <p:spPr/>
        <p:txBody>
          <a:bodyPr/>
          <a:lstStyle/>
          <a:p>
            <a:r>
              <a:rPr lang="en-US" dirty="0"/>
              <a:t>SECTION:7</a:t>
            </a:r>
          </a:p>
        </p:txBody>
      </p:sp>
    </p:spTree>
    <p:extLst>
      <p:ext uri="{BB962C8B-B14F-4D97-AF65-F5344CB8AC3E}">
        <p14:creationId xmlns:p14="http://schemas.microsoft.com/office/powerpoint/2010/main" val="3716492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853F30-CB5B-8625-BCF8-A550658BFA90}"/>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E11C711-5A10-2B8A-07E7-A401583A3A9E}"/>
              </a:ext>
            </a:extLst>
          </p:cNvPr>
          <p:cNvSpPr txBox="1"/>
          <p:nvPr/>
        </p:nvSpPr>
        <p:spPr>
          <a:xfrm>
            <a:off x="349512" y="467506"/>
            <a:ext cx="4613562" cy="477054"/>
          </a:xfrm>
          <a:prstGeom prst="rect">
            <a:avLst/>
          </a:prstGeom>
          <a:noFill/>
        </p:spPr>
        <p:txBody>
          <a:bodyPr wrap="square">
            <a:spAutoFit/>
          </a:bodyPr>
          <a:lstStyle/>
          <a:p>
            <a:r>
              <a:rPr lang="en-US" sz="2500" b="1" dirty="0"/>
              <a:t>CONCLUSION</a:t>
            </a:r>
          </a:p>
        </p:txBody>
      </p:sp>
      <p:sp>
        <p:nvSpPr>
          <p:cNvPr id="14" name="TextBox 13">
            <a:extLst>
              <a:ext uri="{FF2B5EF4-FFF2-40B4-BE49-F238E27FC236}">
                <a16:creationId xmlns:a16="http://schemas.microsoft.com/office/drawing/2014/main" id="{6A91157D-BFDC-C9E9-E3B5-D64F5CEDDF52}"/>
              </a:ext>
            </a:extLst>
          </p:cNvPr>
          <p:cNvSpPr txBox="1"/>
          <p:nvPr/>
        </p:nvSpPr>
        <p:spPr>
          <a:xfrm>
            <a:off x="748144" y="1253858"/>
            <a:ext cx="764015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rgbClr val="404041"/>
                </a:solidFill>
              </a:rPr>
              <a:t>Transfer learning methods gives us better results than the traditional CNN. </a:t>
            </a:r>
          </a:p>
          <a:p>
            <a:pPr algn="just"/>
            <a:endParaRPr lang="en-US" dirty="0">
              <a:solidFill>
                <a:srgbClr val="404041"/>
              </a:solidFill>
            </a:endParaRPr>
          </a:p>
          <a:p>
            <a:pPr marL="285750" indent="-285750" algn="just">
              <a:buFont typeface="Arial" panose="020B0604020202020204" pitchFamily="34" charset="0"/>
              <a:buChar char="•"/>
            </a:pPr>
            <a:r>
              <a:rPr lang="en-US" dirty="0">
                <a:solidFill>
                  <a:srgbClr val="404041"/>
                </a:solidFill>
              </a:rPr>
              <a:t>Pre-trained CNN architectures perform better even on small datasets when compared to the baseline CNN Models.</a:t>
            </a:r>
          </a:p>
        </p:txBody>
      </p:sp>
    </p:spTree>
    <p:extLst>
      <p:ext uri="{BB962C8B-B14F-4D97-AF65-F5344CB8AC3E}">
        <p14:creationId xmlns:p14="http://schemas.microsoft.com/office/powerpoint/2010/main" val="2834485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26252-259F-B8D0-DB2D-0DD0DC810F8E}"/>
              </a:ext>
            </a:extLst>
          </p:cNvPr>
          <p:cNvSpPr>
            <a:spLocks noGrp="1"/>
          </p:cNvSpPr>
          <p:nvPr>
            <p:ph type="title"/>
          </p:nvPr>
        </p:nvSpPr>
        <p:spPr/>
        <p:txBody>
          <a:bodyPr/>
          <a:lstStyle/>
          <a:p>
            <a:r>
              <a:rPr lang="en-US" dirty="0"/>
              <a:t>FUTURE SCOPE</a:t>
            </a:r>
          </a:p>
        </p:txBody>
      </p:sp>
      <p:sp>
        <p:nvSpPr>
          <p:cNvPr id="4" name="Text Placeholder 2">
            <a:extLst>
              <a:ext uri="{FF2B5EF4-FFF2-40B4-BE49-F238E27FC236}">
                <a16:creationId xmlns:a16="http://schemas.microsoft.com/office/drawing/2014/main" id="{C8E0D7E3-1941-767E-4697-0069ACEAA422}"/>
              </a:ext>
            </a:extLst>
          </p:cNvPr>
          <p:cNvSpPr>
            <a:spLocks noGrp="1"/>
          </p:cNvSpPr>
          <p:nvPr>
            <p:ph type="body" sz="quarter" idx="10"/>
          </p:nvPr>
        </p:nvSpPr>
        <p:spPr>
          <a:xfrm>
            <a:off x="526131" y="2032786"/>
            <a:ext cx="3700462" cy="252412"/>
          </a:xfrm>
        </p:spPr>
        <p:txBody>
          <a:bodyPr/>
          <a:lstStyle/>
          <a:p>
            <a:r>
              <a:rPr lang="en-US" dirty="0"/>
              <a:t>SECTION:8</a:t>
            </a:r>
          </a:p>
        </p:txBody>
      </p:sp>
    </p:spTree>
    <p:extLst>
      <p:ext uri="{BB962C8B-B14F-4D97-AF65-F5344CB8AC3E}">
        <p14:creationId xmlns:p14="http://schemas.microsoft.com/office/powerpoint/2010/main" val="723888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B451C0-64C1-5321-F0CD-683722969181}"/>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5D1E3F7-6E2C-F001-D984-DA782EAB3C4A}"/>
              </a:ext>
            </a:extLst>
          </p:cNvPr>
          <p:cNvSpPr txBox="1"/>
          <p:nvPr/>
        </p:nvSpPr>
        <p:spPr>
          <a:xfrm>
            <a:off x="807720" y="1196340"/>
            <a:ext cx="71399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404041"/>
                </a:solidFill>
              </a:rPr>
              <a:t>This project can be used as the basis to move to objects from images. That would require working with different sensors and exploring some IoT (Internet of Things) ideas.</a:t>
            </a:r>
          </a:p>
          <a:p>
            <a:pPr marL="285750" indent="-285750">
              <a:buFont typeface="Arial" panose="020B0604020202020204" pitchFamily="34" charset="0"/>
              <a:buChar char="•"/>
            </a:pPr>
            <a:endParaRPr lang="en-US" dirty="0">
              <a:solidFill>
                <a:srgbClr val="404041"/>
              </a:solidFill>
            </a:endParaRPr>
          </a:p>
          <a:p>
            <a:pPr marL="285750" indent="-285750">
              <a:buFont typeface="Arial" panose="020B0604020202020204" pitchFamily="34" charset="0"/>
              <a:buChar char="•"/>
            </a:pPr>
            <a:r>
              <a:rPr lang="en-US" dirty="0">
                <a:solidFill>
                  <a:srgbClr val="404041"/>
                </a:solidFill>
              </a:rPr>
              <a:t>Images of rotten vegetables can also be added to the dataset, which can be then used to segregate such products from the fresh ones. </a:t>
            </a:r>
          </a:p>
        </p:txBody>
      </p:sp>
      <p:sp>
        <p:nvSpPr>
          <p:cNvPr id="3" name="TextBox 2">
            <a:extLst>
              <a:ext uri="{FF2B5EF4-FFF2-40B4-BE49-F238E27FC236}">
                <a16:creationId xmlns:a16="http://schemas.microsoft.com/office/drawing/2014/main" id="{1B89F719-BE81-3623-A3C1-C215D9EECB91}"/>
              </a:ext>
            </a:extLst>
          </p:cNvPr>
          <p:cNvSpPr txBox="1"/>
          <p:nvPr/>
        </p:nvSpPr>
        <p:spPr>
          <a:xfrm>
            <a:off x="807720" y="373380"/>
            <a:ext cx="3688080" cy="523220"/>
          </a:xfrm>
          <a:prstGeom prst="rect">
            <a:avLst/>
          </a:prstGeom>
          <a:noFill/>
        </p:spPr>
        <p:txBody>
          <a:bodyPr wrap="square" rtlCol="0">
            <a:spAutoFit/>
          </a:bodyPr>
          <a:lstStyle/>
          <a:p>
            <a:r>
              <a:rPr lang="en-US" sz="2800" b="1" dirty="0"/>
              <a:t>Future Scope</a:t>
            </a:r>
          </a:p>
        </p:txBody>
      </p:sp>
    </p:spTree>
    <p:extLst>
      <p:ext uri="{BB962C8B-B14F-4D97-AF65-F5344CB8AC3E}">
        <p14:creationId xmlns:p14="http://schemas.microsoft.com/office/powerpoint/2010/main" val="2710540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FDA5-D100-110D-4911-5BA2D5E9CA18}"/>
              </a:ext>
            </a:extLst>
          </p:cNvPr>
          <p:cNvSpPr>
            <a:spLocks noGrp="1"/>
          </p:cNvSpPr>
          <p:nvPr>
            <p:ph type="title"/>
          </p:nvPr>
        </p:nvSpPr>
        <p:spPr/>
        <p:txBody>
          <a:bodyPr/>
          <a:lstStyle/>
          <a:p>
            <a:r>
              <a:rPr lang="en-US" dirty="0"/>
              <a:t>REFERENCES</a:t>
            </a:r>
          </a:p>
        </p:txBody>
      </p:sp>
      <p:sp>
        <p:nvSpPr>
          <p:cNvPr id="5" name="Text Placeholder 4">
            <a:extLst>
              <a:ext uri="{FF2B5EF4-FFF2-40B4-BE49-F238E27FC236}">
                <a16:creationId xmlns:a16="http://schemas.microsoft.com/office/drawing/2014/main" id="{385A46C5-5BBE-ACC1-6D70-5CF3932ACFF2}"/>
              </a:ext>
            </a:extLst>
          </p:cNvPr>
          <p:cNvSpPr>
            <a:spLocks noGrp="1"/>
          </p:cNvSpPr>
          <p:nvPr>
            <p:ph type="body" sz="quarter" idx="10"/>
          </p:nvPr>
        </p:nvSpPr>
        <p:spPr/>
        <p:txBody>
          <a:bodyPr/>
          <a:lstStyle/>
          <a:p>
            <a:r>
              <a:rPr lang="en-US" dirty="0"/>
              <a:t>SECTION:9</a:t>
            </a:r>
          </a:p>
        </p:txBody>
      </p:sp>
    </p:spTree>
    <p:extLst>
      <p:ext uri="{BB962C8B-B14F-4D97-AF65-F5344CB8AC3E}">
        <p14:creationId xmlns:p14="http://schemas.microsoft.com/office/powerpoint/2010/main" val="3630759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B451C0-64C1-5321-F0CD-683722969181}"/>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31A8EA3-F8FA-CB94-33C0-EA0A46F5D82B}"/>
              </a:ext>
            </a:extLst>
          </p:cNvPr>
          <p:cNvSpPr txBox="1"/>
          <p:nvPr/>
        </p:nvSpPr>
        <p:spPr>
          <a:xfrm>
            <a:off x="491207" y="241825"/>
            <a:ext cx="4715583" cy="369332"/>
          </a:xfrm>
          <a:prstGeom prst="rect">
            <a:avLst/>
          </a:prstGeom>
          <a:noFill/>
        </p:spPr>
        <p:txBody>
          <a:bodyPr wrap="square" rtlCol="0">
            <a:spAutoFit/>
          </a:bodyPr>
          <a:lstStyle/>
          <a:p>
            <a:r>
              <a:rPr lang="en-US" b="1" dirty="0"/>
              <a:t>REFERENCES</a:t>
            </a:r>
          </a:p>
        </p:txBody>
      </p:sp>
      <p:sp>
        <p:nvSpPr>
          <p:cNvPr id="3" name="TextBox 2">
            <a:extLst>
              <a:ext uri="{FF2B5EF4-FFF2-40B4-BE49-F238E27FC236}">
                <a16:creationId xmlns:a16="http://schemas.microsoft.com/office/drawing/2014/main" id="{FAAEE33C-C8FC-1918-0124-D0BD0E04D303}"/>
              </a:ext>
            </a:extLst>
          </p:cNvPr>
          <p:cNvSpPr txBox="1"/>
          <p:nvPr/>
        </p:nvSpPr>
        <p:spPr>
          <a:xfrm>
            <a:off x="566777" y="823716"/>
            <a:ext cx="8380740" cy="2893100"/>
          </a:xfrm>
          <a:prstGeom prst="rect">
            <a:avLst/>
          </a:prstGeom>
          <a:noFill/>
        </p:spPr>
        <p:txBody>
          <a:bodyPr wrap="square" rtlCol="0">
            <a:spAutoFit/>
          </a:bodyPr>
          <a:lstStyle/>
          <a:p>
            <a:pPr marL="342900" indent="-342900">
              <a:buFont typeface="+mj-lt"/>
              <a:buAutoNum type="arabicPeriod"/>
            </a:pPr>
            <a:r>
              <a:rPr lang="en-US" sz="1400" dirty="0">
                <a:hlinkClick r:id="rId2"/>
              </a:rPr>
              <a:t>https://www.researchgate.net/publication/352846889_DCNN-Based_Vegetable_Image_Classification_Using_Transfer_Learning_A_Comparative_Study</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hlinkClick r:id="rId3"/>
              </a:rPr>
              <a:t>https://arxiv.org/abs/1512.03385</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hlinkClick r:id="rId4"/>
              </a:rPr>
              <a:t>https://www.kaggle.com/datasets/misrakahmed/vegetable-image-dataset?datasetId=1817999&amp;sortBy=voteCount</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hlinkClick r:id="rId5"/>
              </a:rPr>
              <a:t>http://vision.stanford.edu/documents/DengBergLiFei-Fei_ECCV2010.pdf</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hlinkClick r:id="rId6"/>
              </a:rPr>
              <a:t>https://www.tensorflow.org/tutorials/images/classification</a:t>
            </a: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hlinkClick r:id="rId7"/>
              </a:rPr>
              <a:t>https://medium.com/edureka/tensorflow-image-classification-19b63b7bfd95</a:t>
            </a:r>
            <a:endParaRPr lang="en-US" sz="1400" dirty="0"/>
          </a:p>
        </p:txBody>
      </p:sp>
    </p:spTree>
    <p:extLst>
      <p:ext uri="{BB962C8B-B14F-4D97-AF65-F5344CB8AC3E}">
        <p14:creationId xmlns:p14="http://schemas.microsoft.com/office/powerpoint/2010/main" val="3888462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FDA5-D100-110D-4911-5BA2D5E9CA18}"/>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385A46C5-5BBE-ACC1-6D70-5CF3932ACFF2}"/>
              </a:ext>
            </a:extLst>
          </p:cNvPr>
          <p:cNvSpPr>
            <a:spLocks noGrp="1"/>
          </p:cNvSpPr>
          <p:nvPr>
            <p:ph type="body" sz="quarter" idx="10"/>
          </p:nvPr>
        </p:nvSpPr>
        <p:spPr/>
        <p:txBody>
          <a:bodyPr/>
          <a:lstStyle/>
          <a:p>
            <a:r>
              <a:rPr lang="en-US" dirty="0"/>
              <a:t>SECTION:10</a:t>
            </a:r>
          </a:p>
        </p:txBody>
      </p:sp>
    </p:spTree>
    <p:extLst>
      <p:ext uri="{BB962C8B-B14F-4D97-AF65-F5344CB8AC3E}">
        <p14:creationId xmlns:p14="http://schemas.microsoft.com/office/powerpoint/2010/main" val="767062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12-08 at 4.50.53 AM">
            <a:hlinkClick r:id="" action="ppaction://media"/>
            <a:extLst>
              <a:ext uri="{FF2B5EF4-FFF2-40B4-BE49-F238E27FC236}">
                <a16:creationId xmlns:a16="http://schemas.microsoft.com/office/drawing/2014/main" id="{5BE4C21F-1564-1967-38D0-EDCEB2D413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0844" y="87704"/>
            <a:ext cx="8074683" cy="4968091"/>
          </a:xfrm>
          <a:prstGeom prst="rect">
            <a:avLst/>
          </a:prstGeom>
        </p:spPr>
      </p:pic>
    </p:spTree>
    <p:extLst>
      <p:ext uri="{BB962C8B-B14F-4D97-AF65-F5344CB8AC3E}">
        <p14:creationId xmlns:p14="http://schemas.microsoft.com/office/powerpoint/2010/main" val="81236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08223718-4F5A-4DDF-B39B-9B6AD77E69B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47102" y="667494"/>
            <a:ext cx="1905055" cy="3808511"/>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D8DD7CB9-0F83-E2E9-57A9-4C8511D1FB9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59689" y="667444"/>
            <a:ext cx="1905055" cy="3808536"/>
          </a:xfrm>
          <a:prstGeom prst="rect">
            <a:avLst/>
          </a:prstGeom>
        </p:spPr>
      </p:pic>
      <p:pic>
        <p:nvPicPr>
          <p:cNvPr id="10" name="Picture 9">
            <a:extLst>
              <a:ext uri="{FF2B5EF4-FFF2-40B4-BE49-F238E27FC236}">
                <a16:creationId xmlns:a16="http://schemas.microsoft.com/office/drawing/2014/main" id="{04EA7B75-615F-E605-33A9-E9F5B48160B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34516" y="667494"/>
            <a:ext cx="1987498" cy="3808511"/>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CAE73478-8B69-557B-C328-3F3C12F3DC3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960021" y="667469"/>
            <a:ext cx="1987497" cy="3808511"/>
          </a:xfrm>
          <a:prstGeom prst="rect">
            <a:avLst/>
          </a:prstGeom>
        </p:spPr>
      </p:pic>
    </p:spTree>
    <p:extLst>
      <p:ext uri="{BB962C8B-B14F-4D97-AF65-F5344CB8AC3E}">
        <p14:creationId xmlns:p14="http://schemas.microsoft.com/office/powerpoint/2010/main" val="3422395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7CE9C-7E5D-626C-B5E4-5F116E5A34AD}"/>
              </a:ext>
            </a:extLst>
          </p:cNvPr>
          <p:cNvSpPr>
            <a:spLocks noGrp="1"/>
          </p:cNvSpPr>
          <p:nvPr>
            <p:ph type="title"/>
          </p:nvPr>
        </p:nvSpPr>
        <p:spPr/>
        <p:txBody>
          <a:bodyPr/>
          <a:lstStyle/>
          <a:p>
            <a:r>
              <a:rPr lang="en-US" dirty="0"/>
              <a:t>ABSTRACT</a:t>
            </a:r>
          </a:p>
        </p:txBody>
      </p:sp>
      <p:sp>
        <p:nvSpPr>
          <p:cNvPr id="3" name="Text Placeholder 2">
            <a:extLst>
              <a:ext uri="{FF2B5EF4-FFF2-40B4-BE49-F238E27FC236}">
                <a16:creationId xmlns:a16="http://schemas.microsoft.com/office/drawing/2014/main" id="{7850DABC-0619-C5EE-EF18-79A035F5D723}"/>
              </a:ext>
            </a:extLst>
          </p:cNvPr>
          <p:cNvSpPr>
            <a:spLocks noGrp="1"/>
          </p:cNvSpPr>
          <p:nvPr>
            <p:ph type="body" sz="quarter" idx="10"/>
          </p:nvPr>
        </p:nvSpPr>
        <p:spPr/>
        <p:txBody>
          <a:bodyPr/>
          <a:lstStyle/>
          <a:p>
            <a:r>
              <a:rPr lang="en-US" dirty="0"/>
              <a:t>SECTION:1</a:t>
            </a:r>
          </a:p>
        </p:txBody>
      </p:sp>
    </p:spTree>
    <p:extLst>
      <p:ext uri="{BB962C8B-B14F-4D97-AF65-F5344CB8AC3E}">
        <p14:creationId xmlns:p14="http://schemas.microsoft.com/office/powerpoint/2010/main" val="3138790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FDA5-D100-110D-4911-5BA2D5E9CA18}"/>
              </a:ext>
            </a:extLst>
          </p:cNvPr>
          <p:cNvSpPr>
            <a:spLocks noGrp="1"/>
          </p:cNvSpPr>
          <p:nvPr>
            <p:ph type="title"/>
          </p:nvPr>
        </p:nvSpPr>
        <p:spPr>
          <a:xfrm>
            <a:off x="250026" y="228081"/>
            <a:ext cx="3921452" cy="4759555"/>
          </a:xfrm>
        </p:spPr>
        <p:txBody>
          <a:bodyPr/>
          <a:lstStyle/>
          <a:p>
            <a:pPr algn="ctr"/>
            <a:r>
              <a:rPr lang="en-US" sz="9600" dirty="0">
                <a:solidFill>
                  <a:schemeClr val="accent6">
                    <a:lumMod val="60000"/>
                    <a:lumOff val="40000"/>
                  </a:schemeClr>
                </a:solidFill>
              </a:rPr>
              <a:t>Try </a:t>
            </a:r>
            <a:br>
              <a:rPr lang="en-US" sz="9600" dirty="0">
                <a:solidFill>
                  <a:schemeClr val="accent6">
                    <a:lumMod val="60000"/>
                    <a:lumOff val="40000"/>
                  </a:schemeClr>
                </a:solidFill>
              </a:rPr>
            </a:br>
            <a:r>
              <a:rPr lang="en-US" sz="9600" dirty="0">
                <a:solidFill>
                  <a:schemeClr val="accent6">
                    <a:lumMod val="60000"/>
                    <a:lumOff val="40000"/>
                  </a:schemeClr>
                </a:solidFill>
              </a:rPr>
              <a:t>Me!</a:t>
            </a:r>
          </a:p>
        </p:txBody>
      </p:sp>
      <p:pic>
        <p:nvPicPr>
          <p:cNvPr id="8" name="Picture 7" descr="Qr code&#10;&#10;Description automatically generated">
            <a:extLst>
              <a:ext uri="{FF2B5EF4-FFF2-40B4-BE49-F238E27FC236}">
                <a16:creationId xmlns:a16="http://schemas.microsoft.com/office/drawing/2014/main" id="{D50A798B-1915-3D2F-66E2-5CF4623F90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71478" y="155864"/>
            <a:ext cx="4852576" cy="4863034"/>
          </a:xfrm>
          <a:prstGeom prst="rect">
            <a:avLst/>
          </a:prstGeom>
        </p:spPr>
      </p:pic>
    </p:spTree>
    <p:extLst>
      <p:ext uri="{BB962C8B-B14F-4D97-AF65-F5344CB8AC3E}">
        <p14:creationId xmlns:p14="http://schemas.microsoft.com/office/powerpoint/2010/main" val="107370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1CBF7E-4CD3-B554-DC23-F4E193E611E8}"/>
              </a:ext>
            </a:extLst>
          </p:cNvPr>
          <p:cNvSpPr>
            <a:spLocks noGrp="1"/>
          </p:cNvSpPr>
          <p:nvPr>
            <p:ph type="body" sz="quarter" idx="10"/>
          </p:nvPr>
        </p:nvSpPr>
        <p:spPr/>
        <p:txBody>
          <a:bodyPr/>
          <a:lstStyle/>
          <a:p>
            <a:r>
              <a:rPr lang="en-US" dirty="0"/>
              <a:t>ABSTRACT</a:t>
            </a:r>
          </a:p>
        </p:txBody>
      </p:sp>
      <p:sp>
        <p:nvSpPr>
          <p:cNvPr id="4" name="Content Placeholder 3">
            <a:extLst>
              <a:ext uri="{FF2B5EF4-FFF2-40B4-BE49-F238E27FC236}">
                <a16:creationId xmlns:a16="http://schemas.microsoft.com/office/drawing/2014/main" id="{01B38994-3F67-2788-49CE-63A405336001}"/>
              </a:ext>
            </a:extLst>
          </p:cNvPr>
          <p:cNvSpPr>
            <a:spLocks noGrp="1"/>
          </p:cNvSpPr>
          <p:nvPr>
            <p:ph idx="1"/>
          </p:nvPr>
        </p:nvSpPr>
        <p:spPr>
          <a:xfrm>
            <a:off x="450244" y="895948"/>
            <a:ext cx="8015594" cy="3063802"/>
          </a:xfrm>
        </p:spPr>
        <p:txBody>
          <a:bodyPr/>
          <a:lstStyle/>
          <a:p>
            <a:pPr marL="0" indent="0" algn="just">
              <a:buNone/>
            </a:pPr>
            <a:r>
              <a:rPr lang="en-US" b="0" i="0" dirty="0">
                <a:solidFill>
                  <a:srgbClr val="333333"/>
                </a:solidFill>
                <a:effectLst/>
                <a:latin typeface="Arial" panose="020B0604020202020204" pitchFamily="34" charset="0"/>
              </a:rPr>
              <a:t>A vegetable production cycle generally includes selecting and sorting vegetables, labelling them, and putting them on the shelves. Such typical tasks are usually carried out manually. There has been an uprising demand for automating these processes. Our model presents an introductory step to achieving the goal of removing such tedious efforts. We have built deep learning models which will use multiple hidden layers to classify images as the correct vegetables. This model can be further used as the building steps for various applications. </a:t>
            </a:r>
          </a:p>
        </p:txBody>
      </p:sp>
      <p:sp>
        <p:nvSpPr>
          <p:cNvPr id="6" name="Rectangle 5">
            <a:extLst>
              <a:ext uri="{FF2B5EF4-FFF2-40B4-BE49-F238E27FC236}">
                <a16:creationId xmlns:a16="http://schemas.microsoft.com/office/drawing/2014/main" id="{31C66E22-9E3C-F30A-CCB2-98909672D467}"/>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497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A99F7-E64D-90BB-C415-2D79F52D5FB6}"/>
              </a:ext>
            </a:extLst>
          </p:cNvPr>
          <p:cNvSpPr>
            <a:spLocks noGrp="1"/>
          </p:cNvSpPr>
          <p:nvPr>
            <p:ph type="title"/>
          </p:nvPr>
        </p:nvSpPr>
        <p:spPr/>
        <p:txBody>
          <a:bodyPr/>
          <a:lstStyle/>
          <a:p>
            <a:r>
              <a:rPr lang="en-US" dirty="0"/>
              <a:t>MOTIVATION</a:t>
            </a:r>
          </a:p>
        </p:txBody>
      </p:sp>
      <p:sp>
        <p:nvSpPr>
          <p:cNvPr id="3" name="Text Placeholder 2">
            <a:extLst>
              <a:ext uri="{FF2B5EF4-FFF2-40B4-BE49-F238E27FC236}">
                <a16:creationId xmlns:a16="http://schemas.microsoft.com/office/drawing/2014/main" id="{45D29159-1DB4-8A9E-3053-2564AA242B34}"/>
              </a:ext>
            </a:extLst>
          </p:cNvPr>
          <p:cNvSpPr>
            <a:spLocks noGrp="1"/>
          </p:cNvSpPr>
          <p:nvPr>
            <p:ph type="body" sz="quarter" idx="10"/>
          </p:nvPr>
        </p:nvSpPr>
        <p:spPr/>
        <p:txBody>
          <a:bodyPr/>
          <a:lstStyle/>
          <a:p>
            <a:r>
              <a:rPr lang="en-US" dirty="0"/>
              <a:t>SECTION:2</a:t>
            </a:r>
          </a:p>
        </p:txBody>
      </p:sp>
    </p:spTree>
    <p:extLst>
      <p:ext uri="{BB962C8B-B14F-4D97-AF65-F5344CB8AC3E}">
        <p14:creationId xmlns:p14="http://schemas.microsoft.com/office/powerpoint/2010/main" val="120149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4B1863-58E7-4DB4-DC19-D77C6F62DD0A}"/>
              </a:ext>
            </a:extLst>
          </p:cNvPr>
          <p:cNvSpPr>
            <a:spLocks noGrp="1"/>
          </p:cNvSpPr>
          <p:nvPr>
            <p:ph type="body" sz="quarter" idx="10"/>
          </p:nvPr>
        </p:nvSpPr>
        <p:spPr/>
        <p:txBody>
          <a:bodyPr/>
          <a:lstStyle/>
          <a:p>
            <a:r>
              <a:rPr lang="en-US" dirty="0"/>
              <a:t>MOTIVATION</a:t>
            </a:r>
          </a:p>
        </p:txBody>
      </p:sp>
      <p:sp>
        <p:nvSpPr>
          <p:cNvPr id="4" name="Content Placeholder 3">
            <a:extLst>
              <a:ext uri="{FF2B5EF4-FFF2-40B4-BE49-F238E27FC236}">
                <a16:creationId xmlns:a16="http://schemas.microsoft.com/office/drawing/2014/main" id="{C55EBF71-83D1-1257-E789-FE125EB1FA8E}"/>
              </a:ext>
            </a:extLst>
          </p:cNvPr>
          <p:cNvSpPr>
            <a:spLocks noGrp="1"/>
          </p:cNvSpPr>
          <p:nvPr>
            <p:ph idx="1"/>
          </p:nvPr>
        </p:nvSpPr>
        <p:spPr>
          <a:xfrm>
            <a:off x="518824" y="1050284"/>
            <a:ext cx="8015594" cy="2810633"/>
          </a:xfrm>
        </p:spPr>
        <p:txBody>
          <a:bodyPr>
            <a:normAutofit fontScale="92500" lnSpcReduction="20000"/>
          </a:bodyPr>
          <a:lstStyle/>
          <a:p>
            <a:pPr marL="285750" indent="-285750" algn="just">
              <a:buFont typeface="Arial" panose="020B0604020202020204" pitchFamily="34" charset="0"/>
              <a:buChar char="•"/>
            </a:pPr>
            <a:r>
              <a:rPr lang="en-US" dirty="0"/>
              <a:t>Amazon recently introduced a smart grocery store which uses the concept of a smart shopping cart. </a:t>
            </a:r>
          </a:p>
          <a:p>
            <a:pPr marL="285750" indent="-285750" algn="just">
              <a:buFont typeface="Arial" panose="020B0604020202020204" pitchFamily="34" charset="0"/>
              <a:buChar char="•"/>
            </a:pPr>
            <a:r>
              <a:rPr lang="en-US" dirty="0"/>
              <a:t>The Amazon dash cart uses computer vision algorithms and camera sensors to automatically detect the items being put in the cart and then upload the prices of these items in the virtual cart. </a:t>
            </a:r>
          </a:p>
          <a:p>
            <a:pPr marL="285750" indent="-285750" algn="just">
              <a:buFont typeface="Arial" panose="020B0604020202020204" pitchFamily="34" charset="0"/>
              <a:buChar char="•"/>
            </a:pPr>
            <a:r>
              <a:rPr lang="en-US" dirty="0"/>
              <a:t>This application prompted us to select a vegetable dataset and build an introductory algorithm to label of vegetables correctly.  </a:t>
            </a:r>
          </a:p>
          <a:p>
            <a:pPr marL="285750" indent="-285750" algn="just">
              <a:buFont typeface="Arial" panose="020B0604020202020204" pitchFamily="34" charset="0"/>
              <a:buChar char="•"/>
            </a:pPr>
            <a:r>
              <a:rPr lang="en-US" dirty="0"/>
              <a:t>We can then expand on this idea to jump deeper into classifying 3-D objects too.</a:t>
            </a:r>
          </a:p>
        </p:txBody>
      </p:sp>
      <p:sp>
        <p:nvSpPr>
          <p:cNvPr id="2" name="Rectangle 1">
            <a:extLst>
              <a:ext uri="{FF2B5EF4-FFF2-40B4-BE49-F238E27FC236}">
                <a16:creationId xmlns:a16="http://schemas.microsoft.com/office/drawing/2014/main" id="{E084B6CD-FCF0-BBB9-87ED-EC0489A0592A}"/>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09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70F8E-4B85-CF31-05C2-392A8D816AB3}"/>
              </a:ext>
            </a:extLst>
          </p:cNvPr>
          <p:cNvSpPr>
            <a:spLocks noGrp="1"/>
          </p:cNvSpPr>
          <p:nvPr>
            <p:ph type="title"/>
          </p:nvPr>
        </p:nvSpPr>
        <p:spPr/>
        <p:txBody>
          <a:bodyPr/>
          <a:lstStyle/>
          <a:p>
            <a:r>
              <a:rPr lang="en-US" dirty="0"/>
              <a:t>DATASET</a:t>
            </a:r>
          </a:p>
        </p:txBody>
      </p:sp>
      <p:sp>
        <p:nvSpPr>
          <p:cNvPr id="3" name="Text Placeholder 2">
            <a:extLst>
              <a:ext uri="{FF2B5EF4-FFF2-40B4-BE49-F238E27FC236}">
                <a16:creationId xmlns:a16="http://schemas.microsoft.com/office/drawing/2014/main" id="{3A05E21A-E2AE-122F-5B9A-2A7BDD877A3F}"/>
              </a:ext>
            </a:extLst>
          </p:cNvPr>
          <p:cNvSpPr>
            <a:spLocks noGrp="1"/>
          </p:cNvSpPr>
          <p:nvPr>
            <p:ph type="body" sz="quarter" idx="10"/>
          </p:nvPr>
        </p:nvSpPr>
        <p:spPr/>
        <p:txBody>
          <a:bodyPr/>
          <a:lstStyle/>
          <a:p>
            <a:r>
              <a:rPr lang="en-US" dirty="0"/>
              <a:t>SECTION: 3 </a:t>
            </a:r>
          </a:p>
        </p:txBody>
      </p:sp>
    </p:spTree>
    <p:extLst>
      <p:ext uri="{BB962C8B-B14F-4D97-AF65-F5344CB8AC3E}">
        <p14:creationId xmlns:p14="http://schemas.microsoft.com/office/powerpoint/2010/main" val="631985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A993DF-DC78-0D86-82FE-0F2F7CB5152E}"/>
              </a:ext>
            </a:extLst>
          </p:cNvPr>
          <p:cNvSpPr>
            <a:spLocks noGrp="1"/>
          </p:cNvSpPr>
          <p:nvPr>
            <p:ph type="body" sz="quarter" idx="10"/>
          </p:nvPr>
        </p:nvSpPr>
        <p:spPr/>
        <p:txBody>
          <a:bodyPr/>
          <a:lstStyle/>
          <a:p>
            <a:r>
              <a:rPr lang="en-US" dirty="0"/>
              <a:t>DATASET</a:t>
            </a:r>
          </a:p>
        </p:txBody>
      </p:sp>
      <p:sp>
        <p:nvSpPr>
          <p:cNvPr id="4" name="Content Placeholder 3">
            <a:extLst>
              <a:ext uri="{FF2B5EF4-FFF2-40B4-BE49-F238E27FC236}">
                <a16:creationId xmlns:a16="http://schemas.microsoft.com/office/drawing/2014/main" id="{DC656868-07EC-835A-2790-713500DA7AF0}"/>
              </a:ext>
            </a:extLst>
          </p:cNvPr>
          <p:cNvSpPr>
            <a:spLocks noGrp="1"/>
          </p:cNvSpPr>
          <p:nvPr>
            <p:ph idx="1"/>
          </p:nvPr>
        </p:nvSpPr>
        <p:spPr>
          <a:xfrm>
            <a:off x="358804" y="615945"/>
            <a:ext cx="8289896" cy="2051055"/>
          </a:xfrm>
        </p:spPr>
        <p:txBody>
          <a:bodyPr>
            <a:normAutofit fontScale="77500" lnSpcReduction="20000"/>
          </a:bodyPr>
          <a:lstStyle/>
          <a:p>
            <a:r>
              <a:rPr lang="en-US" dirty="0"/>
              <a:t>The Dataset contains three folders:</a:t>
            </a:r>
          </a:p>
          <a:p>
            <a:pPr lvl="1">
              <a:buFont typeface="Wingdings" panose="05000000000000000000" pitchFamily="2" charset="2"/>
              <a:buChar char="§"/>
            </a:pPr>
            <a:r>
              <a:rPr lang="en-US" sz="1500" dirty="0"/>
              <a:t>Train(15000 images)</a:t>
            </a:r>
          </a:p>
          <a:p>
            <a:pPr lvl="1">
              <a:buFont typeface="Wingdings" panose="05000000000000000000" pitchFamily="2" charset="2"/>
              <a:buChar char="§"/>
            </a:pPr>
            <a:r>
              <a:rPr lang="en-US" sz="1500" dirty="0"/>
              <a:t>Validation(3000 images)</a:t>
            </a:r>
          </a:p>
          <a:p>
            <a:pPr lvl="1">
              <a:buFont typeface="Wingdings" panose="05000000000000000000" pitchFamily="2" charset="2"/>
              <a:buChar char="§"/>
            </a:pPr>
            <a:r>
              <a:rPr lang="en-US" sz="1500" dirty="0"/>
              <a:t>Test(3000 images)</a:t>
            </a:r>
          </a:p>
          <a:p>
            <a:r>
              <a:rPr lang="en-US" dirty="0"/>
              <a:t>Also added few custom pictures, to test the models(but only for few classes.)	</a:t>
            </a:r>
          </a:p>
          <a:p>
            <a:pPr marL="0" indent="0">
              <a:buNone/>
            </a:pPr>
            <a:endParaRPr lang="en-US" dirty="0"/>
          </a:p>
        </p:txBody>
      </p:sp>
      <p:sp>
        <p:nvSpPr>
          <p:cNvPr id="5" name="Rectangle 4">
            <a:extLst>
              <a:ext uri="{FF2B5EF4-FFF2-40B4-BE49-F238E27FC236}">
                <a16:creationId xmlns:a16="http://schemas.microsoft.com/office/drawing/2014/main" id="{2B701339-DDAB-B292-E337-3D5AB939FF3B}"/>
              </a:ext>
            </a:extLst>
          </p:cNvPr>
          <p:cNvSpPr/>
          <p:nvPr/>
        </p:nvSpPr>
        <p:spPr>
          <a:xfrm>
            <a:off x="2312894" y="4810205"/>
            <a:ext cx="1398494" cy="276625"/>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992DA1EE-E964-4DAA-7910-F59FF14A10A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10528" y="615945"/>
            <a:ext cx="3951938" cy="1474112"/>
          </a:xfrm>
          <a:prstGeom prst="rect">
            <a:avLst/>
          </a:prstGeom>
        </p:spPr>
      </p:pic>
      <p:pic>
        <p:nvPicPr>
          <p:cNvPr id="23" name="Picture 22">
            <a:extLst>
              <a:ext uri="{FF2B5EF4-FFF2-40B4-BE49-F238E27FC236}">
                <a16:creationId xmlns:a16="http://schemas.microsoft.com/office/drawing/2014/main" id="{4F9F7D47-58D1-5B56-4289-1942B444BD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892" y="2462936"/>
            <a:ext cx="2815912" cy="2158688"/>
          </a:xfrm>
          <a:prstGeom prst="rect">
            <a:avLst/>
          </a:prstGeom>
        </p:spPr>
      </p:pic>
      <p:pic>
        <p:nvPicPr>
          <p:cNvPr id="25" name="Picture 24">
            <a:extLst>
              <a:ext uri="{FF2B5EF4-FFF2-40B4-BE49-F238E27FC236}">
                <a16:creationId xmlns:a16="http://schemas.microsoft.com/office/drawing/2014/main" id="{C12C57CB-4246-1E25-7F17-90B50BF328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58031" y="2462936"/>
            <a:ext cx="2815912" cy="2158688"/>
          </a:xfrm>
          <a:prstGeom prst="rect">
            <a:avLst/>
          </a:prstGeom>
        </p:spPr>
      </p:pic>
      <p:pic>
        <p:nvPicPr>
          <p:cNvPr id="27" name="Picture 26">
            <a:extLst>
              <a:ext uri="{FF2B5EF4-FFF2-40B4-BE49-F238E27FC236}">
                <a16:creationId xmlns:a16="http://schemas.microsoft.com/office/drawing/2014/main" id="{B61A04A7-57D1-0082-8EC0-D3A3A7C0A63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76170" y="2462936"/>
            <a:ext cx="2686790" cy="2158688"/>
          </a:xfrm>
          <a:prstGeom prst="rect">
            <a:avLst/>
          </a:prstGeom>
        </p:spPr>
      </p:pic>
    </p:spTree>
    <p:extLst>
      <p:ext uri="{BB962C8B-B14F-4D97-AF65-F5344CB8AC3E}">
        <p14:creationId xmlns:p14="http://schemas.microsoft.com/office/powerpoint/2010/main" val="419125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0C45-E53E-1B0F-84AE-EAFAC6FC7812}"/>
              </a:ext>
            </a:extLst>
          </p:cNvPr>
          <p:cNvSpPr>
            <a:spLocks noGrp="1"/>
          </p:cNvSpPr>
          <p:nvPr>
            <p:ph type="title"/>
          </p:nvPr>
        </p:nvSpPr>
        <p:spPr/>
        <p:txBody>
          <a:bodyPr/>
          <a:lstStyle/>
          <a:p>
            <a:r>
              <a:rPr lang="en-US" dirty="0"/>
              <a:t>APPROACH</a:t>
            </a:r>
          </a:p>
        </p:txBody>
      </p:sp>
      <p:sp>
        <p:nvSpPr>
          <p:cNvPr id="5" name="Text Placeholder 4">
            <a:extLst>
              <a:ext uri="{FF2B5EF4-FFF2-40B4-BE49-F238E27FC236}">
                <a16:creationId xmlns:a16="http://schemas.microsoft.com/office/drawing/2014/main" id="{99478CE7-4969-09DA-21EA-34C85F0DD742}"/>
              </a:ext>
            </a:extLst>
          </p:cNvPr>
          <p:cNvSpPr>
            <a:spLocks noGrp="1"/>
          </p:cNvSpPr>
          <p:nvPr>
            <p:ph type="body" sz="quarter" idx="10"/>
          </p:nvPr>
        </p:nvSpPr>
        <p:spPr/>
        <p:txBody>
          <a:bodyPr/>
          <a:lstStyle/>
          <a:p>
            <a:r>
              <a:rPr lang="en-US" dirty="0"/>
              <a:t>SECTION:4</a:t>
            </a:r>
          </a:p>
        </p:txBody>
      </p:sp>
    </p:spTree>
    <p:extLst>
      <p:ext uri="{BB962C8B-B14F-4D97-AF65-F5344CB8AC3E}">
        <p14:creationId xmlns:p14="http://schemas.microsoft.com/office/powerpoint/2010/main" val="2838392298"/>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oject_Presentation" id="{97E28F29-FAC6-46DC-8657-77B6D99A068F}" vid="{847257B8-12BD-47A4-91B6-0F7642FA26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e068174-c596-4779-adc5-09fee8bb59f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E601D194DEC44DAD44FFDDF106DE72" ma:contentTypeVersion="8" ma:contentTypeDescription="Create a new document." ma:contentTypeScope="" ma:versionID="03b6b21a0ef3f9f6d3f8359161187e1a">
  <xsd:schema xmlns:xsd="http://www.w3.org/2001/XMLSchema" xmlns:xs="http://www.w3.org/2001/XMLSchema" xmlns:p="http://schemas.microsoft.com/office/2006/metadata/properties" xmlns:ns3="3e068174-c596-4779-adc5-09fee8bb59f2" xmlns:ns4="332bada3-6199-4e8c-9fdb-59298bc0c4ca" targetNamespace="http://schemas.microsoft.com/office/2006/metadata/properties" ma:root="true" ma:fieldsID="2e5c0da6bf36c0d41805ed0169e72fc6" ns3:_="" ns4:_="">
    <xsd:import namespace="3e068174-c596-4779-adc5-09fee8bb59f2"/>
    <xsd:import namespace="332bada3-6199-4e8c-9fdb-59298bc0c4c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068174-c596-4779-adc5-09fee8bb59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32bada3-6199-4e8c-9fdb-59298bc0c4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332bada3-6199-4e8c-9fdb-59298bc0c4ca"/>
    <ds:schemaRef ds:uri="http://schemas.microsoft.com/office/2006/documentManagement/types"/>
    <ds:schemaRef ds:uri="http://www.w3.org/XML/1998/namespace"/>
    <ds:schemaRef ds:uri="http://schemas.microsoft.com/office/2006/metadata/properties"/>
    <ds:schemaRef ds:uri="http://purl.org/dc/terms/"/>
    <ds:schemaRef ds:uri="http://purl.org/dc/elements/1.1/"/>
    <ds:schemaRef ds:uri="3e068174-c596-4779-adc5-09fee8bb59f2"/>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8BDC6FBC-1254-446E-BDDE-B36368225C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068174-c596-4779-adc5-09fee8bb59f2"/>
    <ds:schemaRef ds:uri="332bada3-6199-4e8c-9fdb-59298bc0c4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1908</TotalTime>
  <Words>665</Words>
  <Application>Microsoft Macintosh PowerPoint</Application>
  <PresentationFormat>On-screen Show (16:9)</PresentationFormat>
  <Paragraphs>168</Paragraphs>
  <Slides>30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Wingdings</vt:lpstr>
      <vt:lpstr>Main</vt:lpstr>
      <vt:lpstr>VEGETABLE IMAGE CLASSIFICATION</vt:lpstr>
      <vt:lpstr>OVERVIEW</vt:lpstr>
      <vt:lpstr>ABSTRACT</vt:lpstr>
      <vt:lpstr>PowerPoint Presentation</vt:lpstr>
      <vt:lpstr>MOTIVATION</vt:lpstr>
      <vt:lpstr>PowerPoint Presentation</vt:lpstr>
      <vt:lpstr>DATASET</vt:lpstr>
      <vt:lpstr>PowerPoint Presentation</vt:lpstr>
      <vt:lpstr>APPROACH</vt:lpstr>
      <vt:lpstr>PowerPoint Presentation</vt:lpstr>
      <vt:lpstr>EDA and Preprocessing </vt:lpstr>
      <vt:lpstr>MODELLING</vt:lpstr>
      <vt:lpstr>CNN Models</vt:lpstr>
      <vt:lpstr>PowerPoint Presentation</vt:lpstr>
      <vt:lpstr>Transfer Learning </vt:lpstr>
      <vt:lpstr>RESULTS</vt:lpstr>
      <vt:lpstr>PowerPoint Presentation</vt:lpstr>
      <vt:lpstr>PowerPoint Presentation</vt:lpstr>
      <vt:lpstr>PowerPoint Presentation</vt:lpstr>
      <vt:lpstr>MobileNet Confusion Matrix </vt:lpstr>
      <vt:lpstr>CONCLUSION</vt:lpstr>
      <vt:lpstr>PowerPoint Presentation</vt:lpstr>
      <vt:lpstr>FUTURE SCOPE</vt:lpstr>
      <vt:lpstr>PowerPoint Presentation</vt:lpstr>
      <vt:lpstr>REFERENCES</vt:lpstr>
      <vt:lpstr>PowerPoint Presentation</vt:lpstr>
      <vt:lpstr>DEMO</vt:lpstr>
      <vt:lpstr>PowerPoint Presentation</vt:lpstr>
      <vt:lpstr>PowerPoint Presentation</vt:lpstr>
      <vt:lpstr>Try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Unnecessarily extra long title of presentation</dc:title>
  <dc:creator>Carnahan, Kelly Patricia</dc:creator>
  <cp:lastModifiedBy>Budhiraja, Ritwik</cp:lastModifiedBy>
  <cp:revision>49</cp:revision>
  <cp:lastPrinted>2014-06-24T16:10:50Z</cp:lastPrinted>
  <dcterms:created xsi:type="dcterms:W3CDTF">2019-07-16T19:22:25Z</dcterms:created>
  <dcterms:modified xsi:type="dcterms:W3CDTF">2022-12-27T23:29:44Z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0x010100A3E601D194DEC44DAD44FFDDF106DE72</vt:lpwstr>
  </property>
</Properties>
</file>